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9" r:id="rId4"/>
    <p:sldId id="451" r:id="rId5"/>
    <p:sldId id="263" r:id="rId6"/>
    <p:sldId id="260" r:id="rId7"/>
    <p:sldId id="442" r:id="rId8"/>
    <p:sldId id="450" r:id="rId9"/>
    <p:sldId id="261" r:id="rId10"/>
    <p:sldId id="441" r:id="rId11"/>
    <p:sldId id="443" r:id="rId12"/>
    <p:sldId id="445" r:id="rId13"/>
    <p:sldId id="269" r:id="rId14"/>
    <p:sldId id="447" r:id="rId15"/>
    <p:sldId id="444" r:id="rId16"/>
    <p:sldId id="448" r:id="rId17"/>
    <p:sldId id="449" r:id="rId18"/>
    <p:sldId id="271" r:id="rId19"/>
    <p:sldId id="446" r:id="rId20"/>
    <p:sldId id="270" r:id="rId21"/>
    <p:sldId id="4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C9C"/>
    <a:srgbClr val="972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C1E23-5306-4257-9AFA-4E4DE966C926}" v="20" dt="2024-11-20T16:22:17.742"/>
    <p1510:client id="{B78A8AAB-5CCA-4398-BBA9-A451AE5E983B}" v="121" dt="2024-11-20T16:41:14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5" autoAdjust="0"/>
    <p:restoredTop sz="79821"/>
  </p:normalViewPr>
  <p:slideViewPr>
    <p:cSldViewPr snapToGrid="0">
      <p:cViewPr varScale="1">
        <p:scale>
          <a:sx n="70" d="100"/>
          <a:sy n="70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99791-C381-414B-A82E-A5E913A90012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ADE368-52F9-344B-B273-5202AA0A1690}">
      <dgm:prSet phldrT="[Text]"/>
      <dgm:spPr/>
      <dgm:t>
        <a:bodyPr/>
        <a:lstStyle/>
        <a:p>
          <a:r>
            <a:rPr lang="en-US" dirty="0"/>
            <a:t>Diversity, Equity and Inclusion</a:t>
          </a:r>
        </a:p>
      </dgm:t>
    </dgm:pt>
    <dgm:pt modelId="{A30767DE-A527-D449-B9CA-F005040382B9}" type="parTrans" cxnId="{D14BF279-1F8F-5D4F-8944-E2DCE7659E4C}">
      <dgm:prSet/>
      <dgm:spPr/>
      <dgm:t>
        <a:bodyPr/>
        <a:lstStyle/>
        <a:p>
          <a:endParaRPr lang="en-US"/>
        </a:p>
      </dgm:t>
    </dgm:pt>
    <dgm:pt modelId="{9F84635A-D371-D443-82D3-9313343929EB}" type="sibTrans" cxnId="{D14BF279-1F8F-5D4F-8944-E2DCE7659E4C}">
      <dgm:prSet/>
      <dgm:spPr/>
      <dgm:t>
        <a:bodyPr/>
        <a:lstStyle/>
        <a:p>
          <a:endParaRPr lang="en-US"/>
        </a:p>
      </dgm:t>
    </dgm:pt>
    <dgm:pt modelId="{C28ED279-5345-3249-AD0A-8794AA5EDFF9}">
      <dgm:prSet phldrT="[Text]"/>
      <dgm:spPr/>
      <dgm:t>
        <a:bodyPr/>
        <a:lstStyle/>
        <a:p>
          <a:r>
            <a:rPr lang="en-US" dirty="0"/>
            <a:t>Clinical Genetics</a:t>
          </a:r>
        </a:p>
      </dgm:t>
    </dgm:pt>
    <dgm:pt modelId="{FD9218C5-A02A-3A4A-B704-C0033C567470}" type="parTrans" cxnId="{A589DE37-414E-724F-AAED-22A489FEE4B6}">
      <dgm:prSet/>
      <dgm:spPr/>
      <dgm:t>
        <a:bodyPr/>
        <a:lstStyle/>
        <a:p>
          <a:endParaRPr lang="en-US"/>
        </a:p>
      </dgm:t>
    </dgm:pt>
    <dgm:pt modelId="{4AC62C31-FB9A-B942-A9A6-F7606691CF26}" type="sibTrans" cxnId="{A589DE37-414E-724F-AAED-22A489FEE4B6}">
      <dgm:prSet/>
      <dgm:spPr/>
      <dgm:t>
        <a:bodyPr/>
        <a:lstStyle/>
        <a:p>
          <a:endParaRPr lang="en-US"/>
        </a:p>
      </dgm:t>
    </dgm:pt>
    <dgm:pt modelId="{A0140958-036D-A74B-8ABB-AE2BBEA1AE9E}">
      <dgm:prSet phldrT="[Text]"/>
      <dgm:spPr/>
      <dgm:t>
        <a:bodyPr/>
        <a:lstStyle/>
        <a:p>
          <a:r>
            <a:rPr lang="en-US" dirty="0"/>
            <a:t>Modifiable Risk Factors</a:t>
          </a:r>
        </a:p>
      </dgm:t>
    </dgm:pt>
    <dgm:pt modelId="{0CFC2606-E0DE-8E4B-9D78-225E3EB1C46F}" type="parTrans" cxnId="{A321AC24-81C5-BB46-82C4-C0043529628B}">
      <dgm:prSet/>
      <dgm:spPr/>
      <dgm:t>
        <a:bodyPr/>
        <a:lstStyle/>
        <a:p>
          <a:endParaRPr lang="en-US"/>
        </a:p>
      </dgm:t>
    </dgm:pt>
    <dgm:pt modelId="{F4B218DD-00F0-3F40-AF20-C7E165164107}" type="sibTrans" cxnId="{A321AC24-81C5-BB46-82C4-C0043529628B}">
      <dgm:prSet/>
      <dgm:spPr/>
      <dgm:t>
        <a:bodyPr/>
        <a:lstStyle/>
        <a:p>
          <a:endParaRPr lang="en-US"/>
        </a:p>
      </dgm:t>
    </dgm:pt>
    <dgm:pt modelId="{39CE3733-EAA1-DB42-8335-F0BE97DA3314}">
      <dgm:prSet/>
      <dgm:spPr/>
      <dgm:t>
        <a:bodyPr/>
        <a:lstStyle/>
        <a:p>
          <a:r>
            <a:rPr lang="en-US" dirty="0"/>
            <a:t>Biomarkers</a:t>
          </a:r>
        </a:p>
      </dgm:t>
    </dgm:pt>
    <dgm:pt modelId="{A4DF090B-C37C-CE47-9162-2A3ADEC864EB}" type="parTrans" cxnId="{ACCB1183-A91C-794E-B7BF-20F4DE64C2D4}">
      <dgm:prSet/>
      <dgm:spPr/>
      <dgm:t>
        <a:bodyPr/>
        <a:lstStyle/>
        <a:p>
          <a:endParaRPr lang="en-US"/>
        </a:p>
      </dgm:t>
    </dgm:pt>
    <dgm:pt modelId="{EA35A694-DDA1-BA46-A278-7268AF9BE9C4}" type="sibTrans" cxnId="{ACCB1183-A91C-794E-B7BF-20F4DE64C2D4}">
      <dgm:prSet/>
      <dgm:spPr/>
      <dgm:t>
        <a:bodyPr/>
        <a:lstStyle/>
        <a:p>
          <a:endParaRPr lang="en-US"/>
        </a:p>
      </dgm:t>
    </dgm:pt>
    <dgm:pt modelId="{EE5C6C7F-C757-B546-AEC9-BF4ED2FC652F}">
      <dgm:prSet/>
      <dgm:spPr/>
      <dgm:t>
        <a:bodyPr/>
        <a:lstStyle/>
        <a:p>
          <a:r>
            <a:rPr lang="en-US" dirty="0"/>
            <a:t>Imaging</a:t>
          </a:r>
        </a:p>
      </dgm:t>
    </dgm:pt>
    <dgm:pt modelId="{26522F10-A83F-3346-9B34-FD3B988BF69B}" type="parTrans" cxnId="{D434FF44-1DEC-1544-A277-51E463A346BD}">
      <dgm:prSet/>
      <dgm:spPr/>
      <dgm:t>
        <a:bodyPr/>
        <a:lstStyle/>
        <a:p>
          <a:endParaRPr lang="en-US"/>
        </a:p>
      </dgm:t>
    </dgm:pt>
    <dgm:pt modelId="{79C98DCD-9824-C741-B211-689DB44D80FA}" type="sibTrans" cxnId="{D434FF44-1DEC-1544-A277-51E463A346BD}">
      <dgm:prSet/>
      <dgm:spPr/>
      <dgm:t>
        <a:bodyPr/>
        <a:lstStyle/>
        <a:p>
          <a:endParaRPr lang="en-US"/>
        </a:p>
      </dgm:t>
    </dgm:pt>
    <dgm:pt modelId="{25DD485C-C930-BF42-A312-9F1B3A9E7AFE}">
      <dgm:prSet/>
      <dgm:spPr/>
      <dgm:t>
        <a:bodyPr/>
        <a:lstStyle/>
        <a:p>
          <a:r>
            <a:rPr lang="en-US" dirty="0"/>
            <a:t>Biostatistics</a:t>
          </a:r>
        </a:p>
      </dgm:t>
    </dgm:pt>
    <dgm:pt modelId="{27854A38-8E6B-6348-9D99-7999B11C6335}" type="parTrans" cxnId="{863D2C34-46DA-9149-8A2C-6565631D9654}">
      <dgm:prSet/>
      <dgm:spPr/>
      <dgm:t>
        <a:bodyPr/>
        <a:lstStyle/>
        <a:p>
          <a:endParaRPr lang="en-US"/>
        </a:p>
      </dgm:t>
    </dgm:pt>
    <dgm:pt modelId="{4703F660-2F1C-8045-8FCE-74940A6BF5C8}" type="sibTrans" cxnId="{863D2C34-46DA-9149-8A2C-6565631D9654}">
      <dgm:prSet/>
      <dgm:spPr/>
      <dgm:t>
        <a:bodyPr/>
        <a:lstStyle/>
        <a:p>
          <a:endParaRPr lang="en-US"/>
        </a:p>
      </dgm:t>
    </dgm:pt>
    <dgm:pt modelId="{8CA6B5BB-61CD-D14A-8401-2DBA987D3F7C}" type="pres">
      <dgm:prSet presAssocID="{C1899791-C381-414B-A82E-A5E913A90012}" presName="compositeShape" presStyleCnt="0">
        <dgm:presLayoutVars>
          <dgm:chMax val="7"/>
          <dgm:dir/>
          <dgm:resizeHandles val="exact"/>
        </dgm:presLayoutVars>
      </dgm:prSet>
      <dgm:spPr/>
    </dgm:pt>
    <dgm:pt modelId="{7D8D72D7-0BCE-154E-9F12-DB91FC25D6F1}" type="pres">
      <dgm:prSet presAssocID="{FFADE368-52F9-344B-B273-5202AA0A1690}" presName="circ1" presStyleLbl="vennNode1" presStyleIdx="0" presStyleCnt="6" custScaleX="139800" custScaleY="132241"/>
      <dgm:spPr/>
    </dgm:pt>
    <dgm:pt modelId="{D6E6AED1-D5CB-DA4E-A984-1B6A6C38D91F}" type="pres">
      <dgm:prSet presAssocID="{FFADE368-52F9-344B-B273-5202AA0A1690}" presName="circ1Tx" presStyleLbl="revTx" presStyleIdx="0" presStyleCnt="0" custScaleX="132911" custLinFactNeighborX="-886" custLinFactNeighborY="-22823">
        <dgm:presLayoutVars>
          <dgm:chMax val="0"/>
          <dgm:chPref val="0"/>
          <dgm:bulletEnabled val="1"/>
        </dgm:presLayoutVars>
      </dgm:prSet>
      <dgm:spPr/>
    </dgm:pt>
    <dgm:pt modelId="{148BA959-CC45-0940-AD66-46DEC8180A22}" type="pres">
      <dgm:prSet presAssocID="{C28ED279-5345-3249-AD0A-8794AA5EDFF9}" presName="circ2" presStyleLbl="vennNode1" presStyleIdx="1" presStyleCnt="6" custScaleX="139800" custScaleY="132241"/>
      <dgm:spPr/>
    </dgm:pt>
    <dgm:pt modelId="{CB1D875B-A18A-9E4B-8CCF-3FDEABE88F82}" type="pres">
      <dgm:prSet presAssocID="{C28ED279-5345-3249-AD0A-8794AA5EDF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C2EC21-43DA-0F4B-B13F-E72D29D17251}" type="pres">
      <dgm:prSet presAssocID="{A0140958-036D-A74B-8ABB-AE2BBEA1AE9E}" presName="circ3" presStyleLbl="vennNode1" presStyleIdx="2" presStyleCnt="6" custScaleX="139800" custScaleY="132241"/>
      <dgm:spPr/>
    </dgm:pt>
    <dgm:pt modelId="{4C77901E-25D8-B543-98D5-DDA645A44840}" type="pres">
      <dgm:prSet presAssocID="{A0140958-036D-A74B-8ABB-AE2BBEA1AE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19CA57-DCFD-684E-B762-8E42DB94B55F}" type="pres">
      <dgm:prSet presAssocID="{39CE3733-EAA1-DB42-8335-F0BE97DA3314}" presName="circ4" presStyleLbl="vennNode1" presStyleIdx="3" presStyleCnt="6" custScaleX="139800" custScaleY="132241"/>
      <dgm:spPr/>
    </dgm:pt>
    <dgm:pt modelId="{7E5BEE59-E529-E249-AC10-7516D36741F4}" type="pres">
      <dgm:prSet presAssocID="{39CE3733-EAA1-DB42-8335-F0BE97DA331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D9C223-06DB-5C43-A7B1-34829DE2FEFF}" type="pres">
      <dgm:prSet presAssocID="{EE5C6C7F-C757-B546-AEC9-BF4ED2FC652F}" presName="circ5" presStyleLbl="vennNode1" presStyleIdx="4" presStyleCnt="6" custScaleX="139800" custScaleY="132241"/>
      <dgm:spPr/>
    </dgm:pt>
    <dgm:pt modelId="{B6A26750-E658-3144-A9C2-9F9E3A14772D}" type="pres">
      <dgm:prSet presAssocID="{EE5C6C7F-C757-B546-AEC9-BF4ED2FC652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31B507-63D1-404E-A59A-76BAF2888128}" type="pres">
      <dgm:prSet presAssocID="{25DD485C-C930-BF42-A312-9F1B3A9E7AFE}" presName="circ6" presStyleLbl="vennNode1" presStyleIdx="5" presStyleCnt="6" custScaleX="139800" custScaleY="132241"/>
      <dgm:spPr/>
    </dgm:pt>
    <dgm:pt modelId="{CB797140-4019-2646-8061-6C33CCFD9709}" type="pres">
      <dgm:prSet presAssocID="{25DD485C-C930-BF42-A312-9F1B3A9E7AF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321AC24-81C5-BB46-82C4-C0043529628B}" srcId="{C1899791-C381-414B-A82E-A5E913A90012}" destId="{A0140958-036D-A74B-8ABB-AE2BBEA1AE9E}" srcOrd="2" destOrd="0" parTransId="{0CFC2606-E0DE-8E4B-9D78-225E3EB1C46F}" sibTransId="{F4B218DD-00F0-3F40-AF20-C7E165164107}"/>
    <dgm:cxn modelId="{863D2C34-46DA-9149-8A2C-6565631D9654}" srcId="{C1899791-C381-414B-A82E-A5E913A90012}" destId="{25DD485C-C930-BF42-A312-9F1B3A9E7AFE}" srcOrd="5" destOrd="0" parTransId="{27854A38-8E6B-6348-9D99-7999B11C6335}" sibTransId="{4703F660-2F1C-8045-8FCE-74940A6BF5C8}"/>
    <dgm:cxn modelId="{A589DE37-414E-724F-AAED-22A489FEE4B6}" srcId="{C1899791-C381-414B-A82E-A5E913A90012}" destId="{C28ED279-5345-3249-AD0A-8794AA5EDFF9}" srcOrd="1" destOrd="0" parTransId="{FD9218C5-A02A-3A4A-B704-C0033C567470}" sibTransId="{4AC62C31-FB9A-B942-A9A6-F7606691CF26}"/>
    <dgm:cxn modelId="{D434FF44-1DEC-1544-A277-51E463A346BD}" srcId="{C1899791-C381-414B-A82E-A5E913A90012}" destId="{EE5C6C7F-C757-B546-AEC9-BF4ED2FC652F}" srcOrd="4" destOrd="0" parTransId="{26522F10-A83F-3346-9B34-FD3B988BF69B}" sibTransId="{79C98DCD-9824-C741-B211-689DB44D80FA}"/>
    <dgm:cxn modelId="{95EC0D68-48F0-D843-A3D4-522F187305E3}" type="presOf" srcId="{39CE3733-EAA1-DB42-8335-F0BE97DA3314}" destId="{7E5BEE59-E529-E249-AC10-7516D36741F4}" srcOrd="0" destOrd="0" presId="urn:microsoft.com/office/officeart/2005/8/layout/venn1"/>
    <dgm:cxn modelId="{3D3BC972-22AB-A34E-AC24-E302A1A32562}" type="presOf" srcId="{FFADE368-52F9-344B-B273-5202AA0A1690}" destId="{D6E6AED1-D5CB-DA4E-A984-1B6A6C38D91F}" srcOrd="0" destOrd="0" presId="urn:microsoft.com/office/officeart/2005/8/layout/venn1"/>
    <dgm:cxn modelId="{D14BF279-1F8F-5D4F-8944-E2DCE7659E4C}" srcId="{C1899791-C381-414B-A82E-A5E913A90012}" destId="{FFADE368-52F9-344B-B273-5202AA0A1690}" srcOrd="0" destOrd="0" parTransId="{A30767DE-A527-D449-B9CA-F005040382B9}" sibTransId="{9F84635A-D371-D443-82D3-9313343929EB}"/>
    <dgm:cxn modelId="{95CB7582-DC59-A842-805A-A511D3862F1F}" type="presOf" srcId="{25DD485C-C930-BF42-A312-9F1B3A9E7AFE}" destId="{CB797140-4019-2646-8061-6C33CCFD9709}" srcOrd="0" destOrd="0" presId="urn:microsoft.com/office/officeart/2005/8/layout/venn1"/>
    <dgm:cxn modelId="{ACCB1183-A91C-794E-B7BF-20F4DE64C2D4}" srcId="{C1899791-C381-414B-A82E-A5E913A90012}" destId="{39CE3733-EAA1-DB42-8335-F0BE97DA3314}" srcOrd="3" destOrd="0" parTransId="{A4DF090B-C37C-CE47-9162-2A3ADEC864EB}" sibTransId="{EA35A694-DDA1-BA46-A278-7268AF9BE9C4}"/>
    <dgm:cxn modelId="{ADAAC393-4A8A-624E-8F4A-9BA42883FB1D}" type="presOf" srcId="{C1899791-C381-414B-A82E-A5E913A90012}" destId="{8CA6B5BB-61CD-D14A-8401-2DBA987D3F7C}" srcOrd="0" destOrd="0" presId="urn:microsoft.com/office/officeart/2005/8/layout/venn1"/>
    <dgm:cxn modelId="{8F34D0CC-6699-4949-956F-CD6DAD495B39}" type="presOf" srcId="{C28ED279-5345-3249-AD0A-8794AA5EDFF9}" destId="{CB1D875B-A18A-9E4B-8CCF-3FDEABE88F82}" srcOrd="0" destOrd="0" presId="urn:microsoft.com/office/officeart/2005/8/layout/venn1"/>
    <dgm:cxn modelId="{3A2238DA-81B9-3D4B-9A8D-616FCD931F13}" type="presOf" srcId="{EE5C6C7F-C757-B546-AEC9-BF4ED2FC652F}" destId="{B6A26750-E658-3144-A9C2-9F9E3A14772D}" srcOrd="0" destOrd="0" presId="urn:microsoft.com/office/officeart/2005/8/layout/venn1"/>
    <dgm:cxn modelId="{A7D306E8-EF36-B54E-9344-64353BCB17B1}" type="presOf" srcId="{A0140958-036D-A74B-8ABB-AE2BBEA1AE9E}" destId="{4C77901E-25D8-B543-98D5-DDA645A44840}" srcOrd="0" destOrd="0" presId="urn:microsoft.com/office/officeart/2005/8/layout/venn1"/>
    <dgm:cxn modelId="{0AD2CB7D-C72D-C449-9000-3205AB1B1B1C}" type="presParOf" srcId="{8CA6B5BB-61CD-D14A-8401-2DBA987D3F7C}" destId="{7D8D72D7-0BCE-154E-9F12-DB91FC25D6F1}" srcOrd="0" destOrd="0" presId="urn:microsoft.com/office/officeart/2005/8/layout/venn1"/>
    <dgm:cxn modelId="{EDC17310-EB9C-A849-9E10-8877FD2286B2}" type="presParOf" srcId="{8CA6B5BB-61CD-D14A-8401-2DBA987D3F7C}" destId="{D6E6AED1-D5CB-DA4E-A984-1B6A6C38D91F}" srcOrd="1" destOrd="0" presId="urn:microsoft.com/office/officeart/2005/8/layout/venn1"/>
    <dgm:cxn modelId="{3A4BDEF2-788E-7D41-824D-B82998EAA12F}" type="presParOf" srcId="{8CA6B5BB-61CD-D14A-8401-2DBA987D3F7C}" destId="{148BA959-CC45-0940-AD66-46DEC8180A22}" srcOrd="2" destOrd="0" presId="urn:microsoft.com/office/officeart/2005/8/layout/venn1"/>
    <dgm:cxn modelId="{043AEED1-EC33-604C-A872-FE8CAF0C45EF}" type="presParOf" srcId="{8CA6B5BB-61CD-D14A-8401-2DBA987D3F7C}" destId="{CB1D875B-A18A-9E4B-8CCF-3FDEABE88F82}" srcOrd="3" destOrd="0" presId="urn:microsoft.com/office/officeart/2005/8/layout/venn1"/>
    <dgm:cxn modelId="{A3F9CC29-D2FC-3449-99F2-F7F47D527AEE}" type="presParOf" srcId="{8CA6B5BB-61CD-D14A-8401-2DBA987D3F7C}" destId="{8AC2EC21-43DA-0F4B-B13F-E72D29D17251}" srcOrd="4" destOrd="0" presId="urn:microsoft.com/office/officeart/2005/8/layout/venn1"/>
    <dgm:cxn modelId="{EE4FE2EB-9503-4144-9CCE-2B232176D276}" type="presParOf" srcId="{8CA6B5BB-61CD-D14A-8401-2DBA987D3F7C}" destId="{4C77901E-25D8-B543-98D5-DDA645A44840}" srcOrd="5" destOrd="0" presId="urn:microsoft.com/office/officeart/2005/8/layout/venn1"/>
    <dgm:cxn modelId="{8BBDDE2D-F811-BF44-9FE2-B0922F5A6B6A}" type="presParOf" srcId="{8CA6B5BB-61CD-D14A-8401-2DBA987D3F7C}" destId="{C919CA57-DCFD-684E-B762-8E42DB94B55F}" srcOrd="6" destOrd="0" presId="urn:microsoft.com/office/officeart/2005/8/layout/venn1"/>
    <dgm:cxn modelId="{7CA04C0E-DCAE-8240-9675-F6B603437E8C}" type="presParOf" srcId="{8CA6B5BB-61CD-D14A-8401-2DBA987D3F7C}" destId="{7E5BEE59-E529-E249-AC10-7516D36741F4}" srcOrd="7" destOrd="0" presId="urn:microsoft.com/office/officeart/2005/8/layout/venn1"/>
    <dgm:cxn modelId="{1299298E-659F-CA4B-8FC1-44894B73178B}" type="presParOf" srcId="{8CA6B5BB-61CD-D14A-8401-2DBA987D3F7C}" destId="{6CD9C223-06DB-5C43-A7B1-34829DE2FEFF}" srcOrd="8" destOrd="0" presId="urn:microsoft.com/office/officeart/2005/8/layout/venn1"/>
    <dgm:cxn modelId="{875095E2-4828-3E4A-8109-8A0D0C75747F}" type="presParOf" srcId="{8CA6B5BB-61CD-D14A-8401-2DBA987D3F7C}" destId="{B6A26750-E658-3144-A9C2-9F9E3A14772D}" srcOrd="9" destOrd="0" presId="urn:microsoft.com/office/officeart/2005/8/layout/venn1"/>
    <dgm:cxn modelId="{28FD11A1-DD5F-F247-BE7D-BD7B4D739CD3}" type="presParOf" srcId="{8CA6B5BB-61CD-D14A-8401-2DBA987D3F7C}" destId="{5C31B507-63D1-404E-A59A-76BAF2888128}" srcOrd="10" destOrd="0" presId="urn:microsoft.com/office/officeart/2005/8/layout/venn1"/>
    <dgm:cxn modelId="{27275397-C789-594D-8027-EEDF22526FA4}" type="presParOf" srcId="{8CA6B5BB-61CD-D14A-8401-2DBA987D3F7C}" destId="{CB797140-4019-2646-8061-6C33CCFD9709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02A11-2634-4842-9843-B871FDCA353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6A2D93-D25B-4ACD-8D22-C204EFC000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Clinical validation of new genetic testing and biomarker technologies</a:t>
          </a:r>
        </a:p>
      </dgm:t>
    </dgm:pt>
    <dgm:pt modelId="{6A54DDA5-FC9A-407C-8514-AB0AB57C0295}" type="parTrans" cxnId="{ADB8778C-CCCC-4E8D-BBAE-FD5BB7BBB600}">
      <dgm:prSet/>
      <dgm:spPr/>
      <dgm:t>
        <a:bodyPr/>
        <a:lstStyle/>
        <a:p>
          <a:endParaRPr lang="en-US"/>
        </a:p>
      </dgm:t>
    </dgm:pt>
    <dgm:pt modelId="{2A103291-9371-4DE5-AC4A-993AEB7AA6FA}" type="sibTrans" cxnId="{ADB8778C-CCCC-4E8D-BBAE-FD5BB7BBB600}">
      <dgm:prSet/>
      <dgm:spPr/>
      <dgm:t>
        <a:bodyPr/>
        <a:lstStyle/>
        <a:p>
          <a:endParaRPr lang="en-US"/>
        </a:p>
      </dgm:t>
    </dgm:pt>
    <dgm:pt modelId="{DEFE8047-E07F-4027-B1ED-AF3F96301A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Exploration of microbubble ultrasound imaging</a:t>
          </a:r>
        </a:p>
      </dgm:t>
    </dgm:pt>
    <dgm:pt modelId="{F2B56411-BCB7-42DF-BDEF-5B38F799146C}" type="parTrans" cxnId="{78280509-DC0B-4317-ACDA-59A9058AFEFE}">
      <dgm:prSet/>
      <dgm:spPr/>
      <dgm:t>
        <a:bodyPr/>
        <a:lstStyle/>
        <a:p>
          <a:endParaRPr lang="en-US"/>
        </a:p>
      </dgm:t>
    </dgm:pt>
    <dgm:pt modelId="{AD351BC0-AE20-459B-93F2-EA1C9606660B}" type="sibTrans" cxnId="{78280509-DC0B-4317-ACDA-59A9058AFEFE}">
      <dgm:prSet/>
      <dgm:spPr/>
      <dgm:t>
        <a:bodyPr/>
        <a:lstStyle/>
        <a:p>
          <a:endParaRPr lang="en-US"/>
        </a:p>
      </dgm:t>
    </dgm:pt>
    <dgm:pt modelId="{EDCF8465-6C4F-42FF-B848-80292405CB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(upcoming) Pilot study to examine modifiable risk factors (e.g., smoking, obesity) burden among BRCA1/2 carriers</a:t>
          </a:r>
        </a:p>
      </dgm:t>
    </dgm:pt>
    <dgm:pt modelId="{BFA473C2-7229-4AA8-A2CD-90B8DB3494FE}" type="parTrans" cxnId="{3682A72D-5D9C-46C0-8768-13838D05D523}">
      <dgm:prSet/>
      <dgm:spPr/>
      <dgm:t>
        <a:bodyPr/>
        <a:lstStyle/>
        <a:p>
          <a:endParaRPr lang="en-US"/>
        </a:p>
      </dgm:t>
    </dgm:pt>
    <dgm:pt modelId="{29F50F1B-CFA2-4EAA-8977-DE36D737ED97}" type="sibTrans" cxnId="{3682A72D-5D9C-46C0-8768-13838D05D523}">
      <dgm:prSet/>
      <dgm:spPr/>
      <dgm:t>
        <a:bodyPr/>
        <a:lstStyle/>
        <a:p>
          <a:endParaRPr lang="en-US"/>
        </a:p>
      </dgm:t>
    </dgm:pt>
    <dgm:pt modelId="{7341C51F-09FA-431C-A45A-82D16422CDA2}" type="pres">
      <dgm:prSet presAssocID="{B6B02A11-2634-4842-9843-B871FDCA3538}" presName="root" presStyleCnt="0">
        <dgm:presLayoutVars>
          <dgm:dir/>
          <dgm:resizeHandles val="exact"/>
        </dgm:presLayoutVars>
      </dgm:prSet>
      <dgm:spPr/>
    </dgm:pt>
    <dgm:pt modelId="{CF5F7DE7-6E73-4D6E-8E3D-784B50C03636}" type="pres">
      <dgm:prSet presAssocID="{056A2D93-D25B-4ACD-8D22-C204EFC000E5}" presName="compNode" presStyleCnt="0"/>
      <dgm:spPr/>
    </dgm:pt>
    <dgm:pt modelId="{9275CE2C-BB05-4B26-BCCE-D6605A4FE134}" type="pres">
      <dgm:prSet presAssocID="{056A2D93-D25B-4ACD-8D22-C204EFC000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D4D7B8B6-1A22-47B0-AA1C-DE71EF8A7B8D}" type="pres">
      <dgm:prSet presAssocID="{056A2D93-D25B-4ACD-8D22-C204EFC000E5}" presName="spaceRect" presStyleCnt="0"/>
      <dgm:spPr/>
    </dgm:pt>
    <dgm:pt modelId="{63D92328-5577-43F0-8CB8-10BAFBA2DD8C}" type="pres">
      <dgm:prSet presAssocID="{056A2D93-D25B-4ACD-8D22-C204EFC000E5}" presName="textRect" presStyleLbl="revTx" presStyleIdx="0" presStyleCnt="3">
        <dgm:presLayoutVars>
          <dgm:chMax val="1"/>
          <dgm:chPref val="1"/>
        </dgm:presLayoutVars>
      </dgm:prSet>
      <dgm:spPr/>
    </dgm:pt>
    <dgm:pt modelId="{8A3944F2-C1FC-4866-8F4A-11D5B8ECAEB0}" type="pres">
      <dgm:prSet presAssocID="{2A103291-9371-4DE5-AC4A-993AEB7AA6FA}" presName="sibTrans" presStyleCnt="0"/>
      <dgm:spPr/>
    </dgm:pt>
    <dgm:pt modelId="{9FA868DE-3219-4A33-8EAD-55F31D96625B}" type="pres">
      <dgm:prSet presAssocID="{DEFE8047-E07F-4027-B1ED-AF3F96301AB1}" presName="compNode" presStyleCnt="0"/>
      <dgm:spPr/>
    </dgm:pt>
    <dgm:pt modelId="{DD8709B2-CBB4-43AE-B87B-F01A6E764BAF}" type="pres">
      <dgm:prSet presAssocID="{DEFE8047-E07F-4027-B1ED-AF3F96301A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B839CE5-866C-49C5-8538-64FBC2D3CCB1}" type="pres">
      <dgm:prSet presAssocID="{DEFE8047-E07F-4027-B1ED-AF3F96301AB1}" presName="spaceRect" presStyleCnt="0"/>
      <dgm:spPr/>
    </dgm:pt>
    <dgm:pt modelId="{481FC4B6-6890-4F40-8869-F25EC933EEDD}" type="pres">
      <dgm:prSet presAssocID="{DEFE8047-E07F-4027-B1ED-AF3F96301AB1}" presName="textRect" presStyleLbl="revTx" presStyleIdx="1" presStyleCnt="3">
        <dgm:presLayoutVars>
          <dgm:chMax val="1"/>
          <dgm:chPref val="1"/>
        </dgm:presLayoutVars>
      </dgm:prSet>
      <dgm:spPr/>
    </dgm:pt>
    <dgm:pt modelId="{559D0660-705A-4DAF-898E-E49B3895345B}" type="pres">
      <dgm:prSet presAssocID="{AD351BC0-AE20-459B-93F2-EA1C9606660B}" presName="sibTrans" presStyleCnt="0"/>
      <dgm:spPr/>
    </dgm:pt>
    <dgm:pt modelId="{78DF1E64-2E26-41F2-9CC6-0DD8E8D77C05}" type="pres">
      <dgm:prSet presAssocID="{EDCF8465-6C4F-42FF-B848-80292405CBDB}" presName="compNode" presStyleCnt="0"/>
      <dgm:spPr/>
    </dgm:pt>
    <dgm:pt modelId="{F99DDFFD-14A6-43C3-900C-FF3AA2288DD4}" type="pres">
      <dgm:prSet presAssocID="{EDCF8465-6C4F-42FF-B848-80292405CB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C13FC437-23CB-44F7-9C4F-255971B04A7E}" type="pres">
      <dgm:prSet presAssocID="{EDCF8465-6C4F-42FF-B848-80292405CBDB}" presName="spaceRect" presStyleCnt="0"/>
      <dgm:spPr/>
    </dgm:pt>
    <dgm:pt modelId="{8A8DE7D1-9633-492F-B63C-D475DAB3BD44}" type="pres">
      <dgm:prSet presAssocID="{EDCF8465-6C4F-42FF-B848-80292405CBD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8280509-DC0B-4317-ACDA-59A9058AFEFE}" srcId="{B6B02A11-2634-4842-9843-B871FDCA3538}" destId="{DEFE8047-E07F-4027-B1ED-AF3F96301AB1}" srcOrd="1" destOrd="0" parTransId="{F2B56411-BCB7-42DF-BDEF-5B38F799146C}" sibTransId="{AD351BC0-AE20-459B-93F2-EA1C9606660B}"/>
    <dgm:cxn modelId="{3682A72D-5D9C-46C0-8768-13838D05D523}" srcId="{B6B02A11-2634-4842-9843-B871FDCA3538}" destId="{EDCF8465-6C4F-42FF-B848-80292405CBDB}" srcOrd="2" destOrd="0" parTransId="{BFA473C2-7229-4AA8-A2CD-90B8DB3494FE}" sibTransId="{29F50F1B-CFA2-4EAA-8977-DE36D737ED97}"/>
    <dgm:cxn modelId="{51109E38-CFC8-4D6B-B1E6-92B598D22FA9}" type="presOf" srcId="{EDCF8465-6C4F-42FF-B848-80292405CBDB}" destId="{8A8DE7D1-9633-492F-B63C-D475DAB3BD44}" srcOrd="0" destOrd="0" presId="urn:microsoft.com/office/officeart/2018/2/layout/IconLabelList"/>
    <dgm:cxn modelId="{ADB8778C-CCCC-4E8D-BBAE-FD5BB7BBB600}" srcId="{B6B02A11-2634-4842-9843-B871FDCA3538}" destId="{056A2D93-D25B-4ACD-8D22-C204EFC000E5}" srcOrd="0" destOrd="0" parTransId="{6A54DDA5-FC9A-407C-8514-AB0AB57C0295}" sibTransId="{2A103291-9371-4DE5-AC4A-993AEB7AA6FA}"/>
    <dgm:cxn modelId="{2281AD8C-733E-4197-B6A7-73370EE8C8B8}" type="presOf" srcId="{DEFE8047-E07F-4027-B1ED-AF3F96301AB1}" destId="{481FC4B6-6890-4F40-8869-F25EC933EEDD}" srcOrd="0" destOrd="0" presId="urn:microsoft.com/office/officeart/2018/2/layout/IconLabelList"/>
    <dgm:cxn modelId="{621B82A0-2CF2-4F98-BAC1-580BF4F775C2}" type="presOf" srcId="{056A2D93-D25B-4ACD-8D22-C204EFC000E5}" destId="{63D92328-5577-43F0-8CB8-10BAFBA2DD8C}" srcOrd="0" destOrd="0" presId="urn:microsoft.com/office/officeart/2018/2/layout/IconLabelList"/>
    <dgm:cxn modelId="{BF699DB1-85C1-4DE1-B37B-1E6C4F50300F}" type="presOf" srcId="{B6B02A11-2634-4842-9843-B871FDCA3538}" destId="{7341C51F-09FA-431C-A45A-82D16422CDA2}" srcOrd="0" destOrd="0" presId="urn:microsoft.com/office/officeart/2018/2/layout/IconLabelList"/>
    <dgm:cxn modelId="{9D1486C9-015A-4BC7-B034-9054E92E6DA1}" type="presParOf" srcId="{7341C51F-09FA-431C-A45A-82D16422CDA2}" destId="{CF5F7DE7-6E73-4D6E-8E3D-784B50C03636}" srcOrd="0" destOrd="0" presId="urn:microsoft.com/office/officeart/2018/2/layout/IconLabelList"/>
    <dgm:cxn modelId="{1FF62698-F676-4BAF-B444-0F3AF56D18BB}" type="presParOf" srcId="{CF5F7DE7-6E73-4D6E-8E3D-784B50C03636}" destId="{9275CE2C-BB05-4B26-BCCE-D6605A4FE134}" srcOrd="0" destOrd="0" presId="urn:microsoft.com/office/officeart/2018/2/layout/IconLabelList"/>
    <dgm:cxn modelId="{5A122BCF-A01F-4735-B12E-427A4A3C7DA6}" type="presParOf" srcId="{CF5F7DE7-6E73-4D6E-8E3D-784B50C03636}" destId="{D4D7B8B6-1A22-47B0-AA1C-DE71EF8A7B8D}" srcOrd="1" destOrd="0" presId="urn:microsoft.com/office/officeart/2018/2/layout/IconLabelList"/>
    <dgm:cxn modelId="{F5BBFDDD-9444-44CD-8D92-8743872F001B}" type="presParOf" srcId="{CF5F7DE7-6E73-4D6E-8E3D-784B50C03636}" destId="{63D92328-5577-43F0-8CB8-10BAFBA2DD8C}" srcOrd="2" destOrd="0" presId="urn:microsoft.com/office/officeart/2018/2/layout/IconLabelList"/>
    <dgm:cxn modelId="{ACD76FFF-D4F3-4D35-91C8-7CF6629AD5B1}" type="presParOf" srcId="{7341C51F-09FA-431C-A45A-82D16422CDA2}" destId="{8A3944F2-C1FC-4866-8F4A-11D5B8ECAEB0}" srcOrd="1" destOrd="0" presId="urn:microsoft.com/office/officeart/2018/2/layout/IconLabelList"/>
    <dgm:cxn modelId="{00839FBE-292B-4499-8E82-BD9D47EB891B}" type="presParOf" srcId="{7341C51F-09FA-431C-A45A-82D16422CDA2}" destId="{9FA868DE-3219-4A33-8EAD-55F31D96625B}" srcOrd="2" destOrd="0" presId="urn:microsoft.com/office/officeart/2018/2/layout/IconLabelList"/>
    <dgm:cxn modelId="{0837CF63-6042-4DBB-A8E6-069F27C8A4E1}" type="presParOf" srcId="{9FA868DE-3219-4A33-8EAD-55F31D96625B}" destId="{DD8709B2-CBB4-43AE-B87B-F01A6E764BAF}" srcOrd="0" destOrd="0" presId="urn:microsoft.com/office/officeart/2018/2/layout/IconLabelList"/>
    <dgm:cxn modelId="{D2ABEF16-1C7D-4E6C-8BD9-802CF7A9571B}" type="presParOf" srcId="{9FA868DE-3219-4A33-8EAD-55F31D96625B}" destId="{1B839CE5-866C-49C5-8538-64FBC2D3CCB1}" srcOrd="1" destOrd="0" presId="urn:microsoft.com/office/officeart/2018/2/layout/IconLabelList"/>
    <dgm:cxn modelId="{24A798EF-3B98-48B0-A57D-BB7CA4D744AF}" type="presParOf" srcId="{9FA868DE-3219-4A33-8EAD-55F31D96625B}" destId="{481FC4B6-6890-4F40-8869-F25EC933EEDD}" srcOrd="2" destOrd="0" presId="urn:microsoft.com/office/officeart/2018/2/layout/IconLabelList"/>
    <dgm:cxn modelId="{5A324123-8D16-4951-9B0E-0D482ABC0602}" type="presParOf" srcId="{7341C51F-09FA-431C-A45A-82D16422CDA2}" destId="{559D0660-705A-4DAF-898E-E49B3895345B}" srcOrd="3" destOrd="0" presId="urn:microsoft.com/office/officeart/2018/2/layout/IconLabelList"/>
    <dgm:cxn modelId="{1E426CEA-94B2-419E-A2B8-A89AC2B56E27}" type="presParOf" srcId="{7341C51F-09FA-431C-A45A-82D16422CDA2}" destId="{78DF1E64-2E26-41F2-9CC6-0DD8E8D77C05}" srcOrd="4" destOrd="0" presId="urn:microsoft.com/office/officeart/2018/2/layout/IconLabelList"/>
    <dgm:cxn modelId="{77D816FC-8F24-419B-8C8A-5413D11F9233}" type="presParOf" srcId="{78DF1E64-2E26-41F2-9CC6-0DD8E8D77C05}" destId="{F99DDFFD-14A6-43C3-900C-FF3AA2288DD4}" srcOrd="0" destOrd="0" presId="urn:microsoft.com/office/officeart/2018/2/layout/IconLabelList"/>
    <dgm:cxn modelId="{6006598B-A005-48AC-AD68-D9F50A6774FA}" type="presParOf" srcId="{78DF1E64-2E26-41F2-9CC6-0DD8E8D77C05}" destId="{C13FC437-23CB-44F7-9C4F-255971B04A7E}" srcOrd="1" destOrd="0" presId="urn:microsoft.com/office/officeart/2018/2/layout/IconLabelList"/>
    <dgm:cxn modelId="{39681369-CFC2-4507-BEB3-7633A9D5FED5}" type="presParOf" srcId="{78DF1E64-2E26-41F2-9CC6-0DD8E8D77C05}" destId="{8A8DE7D1-9633-492F-B63C-D475DAB3BD4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D72D7-0BCE-154E-9F12-DB91FC25D6F1}">
      <dsp:nvSpPr>
        <dsp:cNvPr id="0" name=""/>
        <dsp:cNvSpPr/>
      </dsp:nvSpPr>
      <dsp:spPr>
        <a:xfrm>
          <a:off x="4132948" y="1048945"/>
          <a:ext cx="2505734" cy="237024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E6AED1-D5CB-DA4E-A984-1B6A6C38D91F}">
      <dsp:nvSpPr>
        <dsp:cNvPr id="0" name=""/>
        <dsp:cNvSpPr/>
      </dsp:nvSpPr>
      <dsp:spPr>
        <a:xfrm>
          <a:off x="3877054" y="0"/>
          <a:ext cx="2977822" cy="12204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Diversity, Equity and Inclusion</a:t>
          </a:r>
        </a:p>
      </dsp:txBody>
      <dsp:txXfrm>
        <a:off x="3877054" y="0"/>
        <a:ext cx="2977822" cy="1220485"/>
      </dsp:txXfrm>
    </dsp:sp>
    <dsp:sp modelId="{148BA959-CC45-0940-AD66-46DEC8180A22}">
      <dsp:nvSpPr>
        <dsp:cNvPr id="0" name=""/>
        <dsp:cNvSpPr/>
      </dsp:nvSpPr>
      <dsp:spPr>
        <a:xfrm>
          <a:off x="4714722" y="1384870"/>
          <a:ext cx="2505734" cy="2370249"/>
        </a:xfrm>
        <a:prstGeom prst="ellipse">
          <a:avLst/>
        </a:prstGeom>
        <a:solidFill>
          <a:schemeClr val="accent4">
            <a:alpha val="50000"/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1D875B-A18A-9E4B-8CCF-3FDEABE88F82}">
      <dsp:nvSpPr>
        <dsp:cNvPr id="0" name=""/>
        <dsp:cNvSpPr/>
      </dsp:nvSpPr>
      <dsp:spPr>
        <a:xfrm>
          <a:off x="6996709" y="1162367"/>
          <a:ext cx="2123212" cy="13367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Clinical Genetics</a:t>
          </a:r>
        </a:p>
      </dsp:txBody>
      <dsp:txXfrm>
        <a:off x="6996709" y="1162367"/>
        <a:ext cx="2123212" cy="1336722"/>
      </dsp:txXfrm>
    </dsp:sp>
    <dsp:sp modelId="{8AC2EC21-43DA-0F4B-B13F-E72D29D17251}">
      <dsp:nvSpPr>
        <dsp:cNvPr id="0" name=""/>
        <dsp:cNvSpPr/>
      </dsp:nvSpPr>
      <dsp:spPr>
        <a:xfrm>
          <a:off x="4714722" y="2056718"/>
          <a:ext cx="2505734" cy="2370249"/>
        </a:xfrm>
        <a:prstGeom prst="ellipse">
          <a:avLst/>
        </a:prstGeom>
        <a:solidFill>
          <a:schemeClr val="accent4">
            <a:alpha val="50000"/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77901E-25D8-B543-98D5-DDA645A44840}">
      <dsp:nvSpPr>
        <dsp:cNvPr id="0" name=""/>
        <dsp:cNvSpPr/>
      </dsp:nvSpPr>
      <dsp:spPr>
        <a:xfrm>
          <a:off x="6996709" y="3155828"/>
          <a:ext cx="2123212" cy="14936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Modifiable Risk Factors</a:t>
          </a:r>
        </a:p>
      </dsp:txBody>
      <dsp:txXfrm>
        <a:off x="6996709" y="3155828"/>
        <a:ext cx="2123212" cy="1493642"/>
      </dsp:txXfrm>
    </dsp:sp>
    <dsp:sp modelId="{C919CA57-DCFD-684E-B762-8E42DB94B55F}">
      <dsp:nvSpPr>
        <dsp:cNvPr id="0" name=""/>
        <dsp:cNvSpPr/>
      </dsp:nvSpPr>
      <dsp:spPr>
        <a:xfrm>
          <a:off x="4132948" y="2393224"/>
          <a:ext cx="2505734" cy="2370249"/>
        </a:xfrm>
        <a:prstGeom prst="ellipse">
          <a:avLst/>
        </a:prstGeom>
        <a:solidFill>
          <a:schemeClr val="accent4">
            <a:alpha val="50000"/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5BEE59-E529-E249-AC10-7516D36741F4}">
      <dsp:nvSpPr>
        <dsp:cNvPr id="0" name=""/>
        <dsp:cNvSpPr/>
      </dsp:nvSpPr>
      <dsp:spPr>
        <a:xfrm>
          <a:off x="4265584" y="4591352"/>
          <a:ext cx="2240463" cy="12204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Biomarkers</a:t>
          </a:r>
        </a:p>
      </dsp:txBody>
      <dsp:txXfrm>
        <a:off x="4265584" y="4591352"/>
        <a:ext cx="2240463" cy="1220485"/>
      </dsp:txXfrm>
    </dsp:sp>
    <dsp:sp modelId="{6CD9C223-06DB-5C43-A7B1-34829DE2FEFF}">
      <dsp:nvSpPr>
        <dsp:cNvPr id="0" name=""/>
        <dsp:cNvSpPr/>
      </dsp:nvSpPr>
      <dsp:spPr>
        <a:xfrm>
          <a:off x="3551175" y="2056718"/>
          <a:ext cx="2505734" cy="2370249"/>
        </a:xfrm>
        <a:prstGeom prst="ellipse">
          <a:avLst/>
        </a:prstGeom>
        <a:solidFill>
          <a:schemeClr val="accent4">
            <a:alpha val="50000"/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A26750-E658-3144-A9C2-9F9E3A14772D}">
      <dsp:nvSpPr>
        <dsp:cNvPr id="0" name=""/>
        <dsp:cNvSpPr/>
      </dsp:nvSpPr>
      <dsp:spPr>
        <a:xfrm>
          <a:off x="1651710" y="3155828"/>
          <a:ext cx="2123212" cy="14936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Imaging</a:t>
          </a:r>
        </a:p>
      </dsp:txBody>
      <dsp:txXfrm>
        <a:off x="1651710" y="3155828"/>
        <a:ext cx="2123212" cy="1493642"/>
      </dsp:txXfrm>
    </dsp:sp>
    <dsp:sp modelId="{5C31B507-63D1-404E-A59A-76BAF2888128}">
      <dsp:nvSpPr>
        <dsp:cNvPr id="0" name=""/>
        <dsp:cNvSpPr/>
      </dsp:nvSpPr>
      <dsp:spPr>
        <a:xfrm>
          <a:off x="3551175" y="1384870"/>
          <a:ext cx="2505734" cy="237024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797140-4019-2646-8061-6C33CCFD9709}">
      <dsp:nvSpPr>
        <dsp:cNvPr id="0" name=""/>
        <dsp:cNvSpPr/>
      </dsp:nvSpPr>
      <dsp:spPr>
        <a:xfrm>
          <a:off x="1651710" y="1162367"/>
          <a:ext cx="2123212" cy="14936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Biostatistics</a:t>
          </a:r>
        </a:p>
      </dsp:txBody>
      <dsp:txXfrm>
        <a:off x="1651710" y="1162367"/>
        <a:ext cx="2123212" cy="1493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5CE2C-BB05-4B26-BCCE-D6605A4FE134}">
      <dsp:nvSpPr>
        <dsp:cNvPr id="0" name=""/>
        <dsp:cNvSpPr/>
      </dsp:nvSpPr>
      <dsp:spPr>
        <a:xfrm>
          <a:off x="914239" y="609626"/>
          <a:ext cx="1099934" cy="1099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92328-5577-43F0-8CB8-10BAFBA2DD8C}">
      <dsp:nvSpPr>
        <dsp:cNvPr id="0" name=""/>
        <dsp:cNvSpPr/>
      </dsp:nvSpPr>
      <dsp:spPr>
        <a:xfrm>
          <a:off x="242057" y="2150709"/>
          <a:ext cx="2444298" cy="13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Clinical validation of new genetic testing and biomarker technologies</a:t>
          </a:r>
        </a:p>
      </dsp:txBody>
      <dsp:txXfrm>
        <a:off x="242057" y="2150709"/>
        <a:ext cx="2444298" cy="1398559"/>
      </dsp:txXfrm>
    </dsp:sp>
    <dsp:sp modelId="{DD8709B2-CBB4-43AE-B87B-F01A6E764BAF}">
      <dsp:nvSpPr>
        <dsp:cNvPr id="0" name=""/>
        <dsp:cNvSpPr/>
      </dsp:nvSpPr>
      <dsp:spPr>
        <a:xfrm>
          <a:off x="3786289" y="609626"/>
          <a:ext cx="1099934" cy="10999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FC4B6-6890-4F40-8869-F25EC933EEDD}">
      <dsp:nvSpPr>
        <dsp:cNvPr id="0" name=""/>
        <dsp:cNvSpPr/>
      </dsp:nvSpPr>
      <dsp:spPr>
        <a:xfrm>
          <a:off x="3114107" y="2150709"/>
          <a:ext cx="2444298" cy="13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Exploration of microbubble ultrasound imaging</a:t>
          </a:r>
        </a:p>
      </dsp:txBody>
      <dsp:txXfrm>
        <a:off x="3114107" y="2150709"/>
        <a:ext cx="2444298" cy="1398559"/>
      </dsp:txXfrm>
    </dsp:sp>
    <dsp:sp modelId="{F99DDFFD-14A6-43C3-900C-FF3AA2288DD4}">
      <dsp:nvSpPr>
        <dsp:cNvPr id="0" name=""/>
        <dsp:cNvSpPr/>
      </dsp:nvSpPr>
      <dsp:spPr>
        <a:xfrm>
          <a:off x="6658339" y="609626"/>
          <a:ext cx="1099934" cy="10999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DE7D1-9633-492F-B63C-D475DAB3BD44}">
      <dsp:nvSpPr>
        <dsp:cNvPr id="0" name=""/>
        <dsp:cNvSpPr/>
      </dsp:nvSpPr>
      <dsp:spPr>
        <a:xfrm>
          <a:off x="5986157" y="2150709"/>
          <a:ext cx="2444298" cy="13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(upcoming) Pilot study to examine modifiable risk factors (e.g., smoking, obesity) burden among BRCA1/2 carriers</a:t>
          </a:r>
        </a:p>
      </dsp:txBody>
      <dsp:txXfrm>
        <a:off x="5986157" y="2150709"/>
        <a:ext cx="2444298" cy="1398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618D-E817-A048-93DF-3BE75B64C3E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2242B-8BFC-E446-8E88-A8ED6025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CAPS data re: stage I survival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242B-8BFC-E446-8E88-A8ED60250B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Variability exists when reporting findings from screening</a:t>
            </a:r>
          </a:p>
          <a:p>
            <a:r>
              <a:rPr lang="en-US" dirty="0">
                <a:cs typeface="Calibri"/>
              </a:rPr>
              <a:t>Proposed standard reporting and universal terminology </a:t>
            </a:r>
          </a:p>
          <a:p>
            <a:r>
              <a:rPr lang="en-US" dirty="0">
                <a:cs typeface="Calibri"/>
              </a:rPr>
              <a:t>Goals</a:t>
            </a:r>
          </a:p>
          <a:p>
            <a:pPr lvl="1"/>
            <a:r>
              <a:rPr lang="en-US" dirty="0">
                <a:cs typeface="Calibri"/>
              </a:rPr>
              <a:t>Improve consistency in reporting findings</a:t>
            </a:r>
          </a:p>
          <a:p>
            <a:pPr lvl="1"/>
            <a:r>
              <a:rPr lang="en-US" dirty="0">
                <a:cs typeface="Calibri"/>
              </a:rPr>
              <a:t>Help facilitate research and clinical trial design, allowing for comparison between centers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242B-8BFC-E446-8E88-A8ED60250B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 patients (N=3402) enrolled from 4/1/20 to 11/21/22 based on FMH and germline mutation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1759 patients in Cohort 1 (highest-risk)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Familial pancreatic cancer (FPC) (n=670)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Pathogenic variant and FPC (n=115)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Pathogenic variant without FPC (n=615)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35% with pancreatic cysts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age (OR, 1.06; p&lt;0.001) and FPC (OR, 1.55; p&lt;0.010) independently predictive </a:t>
            </a:r>
          </a:p>
          <a:p>
            <a:r>
              <a:rPr lang="en-US" dirty="0"/>
              <a:t>     of pancreatic cyst, after multivariable </a:t>
            </a:r>
            <a:r>
              <a:rPr lang="en-US" dirty="0" err="1"/>
              <a:t>analyssi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242B-8BFC-E446-8E88-A8ED60250B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Immunovia</a:t>
            </a:r>
            <a:r>
              <a:rPr lang="en-US" dirty="0"/>
              <a:t> clinical validation of n=1000 case control to be completed Q42024 (Dec)</a:t>
            </a:r>
          </a:p>
          <a:p>
            <a:r>
              <a:rPr lang="en-US" dirty="0"/>
              <a:t>Use of microbubbles using different contrast agents to enhance imaging signal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242B-8BFC-E446-8E88-A8ED60250B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48F8-CF59-B2C6-24E7-58BB24CDE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7F934-1D86-B212-49EE-F369F25C5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927B3-4BDB-453D-390F-9239F0B2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A5AFD-C2A8-BDAB-2E71-23E66D3B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39D26-9EBC-8AA2-6692-081A7C08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2813-EC17-9E2A-4BFA-54B5649E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05CC3-72A5-7DEB-36C3-018EB2853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EB634-5391-2F15-F033-5070B8DB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5339A-1D3D-2188-02DD-A1CD6FD0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A3738-5BD9-E0AA-A019-0B3AC3E0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09FD8-6DFC-2D1D-681D-9EB410710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D5224-7B91-CF8B-A805-C7B5038D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AE11E-B093-65F0-EB1C-9C4DDF4D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DBBCE-6ADA-A3B2-E2C3-DB14E129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4D590-492D-D4C7-093C-1E5521F0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8245-341B-F138-05C0-E82938D7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10C09-BCBC-846A-8CB1-055EE39B6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0BAA5-8430-5CCC-C219-09929F15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11DB-8168-8282-483E-CDFC32EB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5F39C-0CA7-D503-BB60-40AF2E96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223F-F095-BCEB-5AE8-8CCBF0CC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20987-A654-3689-C7A0-86AD6970D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90FD5-7485-8F62-D088-08FA777F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B5541-B15B-FCC0-717D-ABD4BB33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F5AA0-DF2C-240F-7BED-8EF67B94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7DEC-928E-A200-189B-45E95166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94B72-59D6-1F6A-56A7-488FB7D2D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AA835-95CC-8689-47A6-061DF4257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B2331-2566-1743-15AB-0BE87557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92212-FA33-DA02-F33D-A765AEE0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53949-166A-4E98-D911-EBF22425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7961-F42C-3931-3318-5E007648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2C444-2BC5-B5CF-2060-9867C33A7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C5A2C-A533-7BEC-CCFD-B230CA1A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176E5-B660-FC2A-3178-92A2242DC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E5E94-8A67-38E0-ABE7-813878D22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9C5A8-50A5-F19F-2AE7-65A426E5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5DE02-4694-7042-BBEE-D17B65DD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E6157-B53E-6A3C-CF87-B6859F7A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5100-7E1A-40A2-F11B-81D6689F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4DF28-B173-BB8C-91E8-3E8D10C6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836FB-2B32-E380-8A90-486A944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2CCE8-4D81-1979-C033-C423FA04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119A9-0601-5F8D-96F6-50239880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E64EA-C133-A064-547A-DCDC401E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89B01-C3C1-0CCA-8E18-DAD6957D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55F6-1D09-307E-C9DE-E8CD6D54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140C6-17D2-4C18-F42D-0D0544D3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E0FFC-BF1A-0C91-361A-79ABC0D33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B4884-8F35-60FA-D0DE-C67EE414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C1A6F-2FFC-A4AE-28DE-FC052D23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59B38-AB86-7952-D925-F5FECE84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CE31-F56C-4D3C-8660-DC842D92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8C520-DAC4-8E03-B637-05542BE63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E9E28-B417-5D9B-155C-07551F482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7050F-DB3E-C9C5-72CB-BE9CD13B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2419C-63BE-C91C-CBDE-1C2972F1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99571-BAEB-2787-AD1B-99B69C9D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DC7F-306C-21AE-25C7-B152205E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A721C-194A-85F6-4F12-7F17C9FD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6AD15-00CA-3F33-4CCF-0B40B8786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ED65-F69D-47A0-A5F1-25463CE4AC9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68E83-9938-C40F-4A6A-5305656E5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BEB8-07E5-74C7-F4DB-9BD1F8614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04DF-BB0E-4EB8-A51A-3798297B1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drogan@bsd.uchicago.edu" TargetMode="External"/><Relationship Id="rId2" Type="http://schemas.openxmlformats.org/officeDocument/2006/relationships/hyperlink" Target="mailto:bradford.chong@bsd.uchicago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hyperlink" Target="mailto:Nia.howard@bsd.uchicago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A9EC-627B-7630-D37B-EF85DCBB8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Detection of Pancreatic Cancer: How You Can Make a Difference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430EA-21E7-7360-97F8-BE67B8FB6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Wellness Wednesdays</a:t>
            </a:r>
          </a:p>
          <a:p>
            <a:r>
              <a:rPr lang="en-US" dirty="0"/>
              <a:t>11/20/2024</a:t>
            </a:r>
          </a:p>
          <a:p>
            <a:endParaRPr lang="en-US" dirty="0"/>
          </a:p>
          <a:p>
            <a:r>
              <a:rPr lang="en-US" dirty="0"/>
              <a:t>Bradford Chong, MD and Christine Drogan, MS, CGC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8B3301A-AC13-384D-9895-1D5D7C28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168" y="0"/>
            <a:ext cx="3745832" cy="112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FDAA4-B593-C442-8A57-BF86CF241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E7F018-1B3F-3147-A28B-5749AE3B06D7}"/>
              </a:ext>
            </a:extLst>
          </p:cNvPr>
          <p:cNvSpPr/>
          <p:nvPr/>
        </p:nvSpPr>
        <p:spPr>
          <a:xfrm>
            <a:off x="3569183" y="224590"/>
            <a:ext cx="2486527" cy="2598821"/>
          </a:xfrm>
          <a:prstGeom prst="roundRect">
            <a:avLst/>
          </a:prstGeom>
          <a:solidFill>
            <a:srgbClr val="4D3397"/>
          </a:solidFill>
          <a:ln>
            <a:solidFill>
              <a:srgbClr val="98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38410B8-C675-1843-B40D-7F2274C68119}"/>
              </a:ext>
            </a:extLst>
          </p:cNvPr>
          <p:cNvSpPr/>
          <p:nvPr/>
        </p:nvSpPr>
        <p:spPr>
          <a:xfrm>
            <a:off x="6272277" y="224590"/>
            <a:ext cx="2486527" cy="2598820"/>
          </a:xfrm>
          <a:prstGeom prst="roundRect">
            <a:avLst/>
          </a:prstGeom>
          <a:solidFill>
            <a:srgbClr val="6543C4"/>
          </a:solidFill>
          <a:ln>
            <a:solidFill>
              <a:srgbClr val="98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4D3FDD8-D59C-934F-87B2-A3A66F4285A6}"/>
              </a:ext>
            </a:extLst>
          </p:cNvPr>
          <p:cNvSpPr/>
          <p:nvPr/>
        </p:nvSpPr>
        <p:spPr>
          <a:xfrm>
            <a:off x="8975371" y="224590"/>
            <a:ext cx="2486529" cy="2598820"/>
          </a:xfrm>
          <a:prstGeom prst="roundRect">
            <a:avLst/>
          </a:prstGeom>
          <a:solidFill>
            <a:srgbClr val="785DC4"/>
          </a:solidFill>
          <a:ln>
            <a:solidFill>
              <a:srgbClr val="98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A403BA6-9D56-284A-8622-DEBAC4EC124A}"/>
              </a:ext>
            </a:extLst>
          </p:cNvPr>
          <p:cNvSpPr/>
          <p:nvPr/>
        </p:nvSpPr>
        <p:spPr>
          <a:xfrm>
            <a:off x="3569182" y="3344779"/>
            <a:ext cx="2486527" cy="2598821"/>
          </a:xfrm>
          <a:prstGeom prst="roundRect">
            <a:avLst/>
          </a:prstGeom>
          <a:solidFill>
            <a:srgbClr val="9386CE"/>
          </a:solidFill>
          <a:ln>
            <a:solidFill>
              <a:srgbClr val="98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6D1548-5F19-DD46-8EB3-5AE1E1D11306}"/>
              </a:ext>
            </a:extLst>
          </p:cNvPr>
          <p:cNvSpPr/>
          <p:nvPr/>
        </p:nvSpPr>
        <p:spPr>
          <a:xfrm>
            <a:off x="6272276" y="3344778"/>
            <a:ext cx="2486527" cy="2598820"/>
          </a:xfrm>
          <a:prstGeom prst="roundRect">
            <a:avLst/>
          </a:prstGeom>
          <a:solidFill>
            <a:srgbClr val="B1A0FB"/>
          </a:solidFill>
          <a:ln>
            <a:solidFill>
              <a:srgbClr val="98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6ED41B2-0B2E-1547-BB54-1AF4F1F444BA}"/>
              </a:ext>
            </a:extLst>
          </p:cNvPr>
          <p:cNvSpPr/>
          <p:nvPr/>
        </p:nvSpPr>
        <p:spPr>
          <a:xfrm>
            <a:off x="8975370" y="3344778"/>
            <a:ext cx="2486527" cy="2598820"/>
          </a:xfrm>
          <a:prstGeom prst="roundRect">
            <a:avLst/>
          </a:prstGeom>
          <a:solidFill>
            <a:srgbClr val="C7C4FB"/>
          </a:solidFill>
          <a:ln>
            <a:solidFill>
              <a:srgbClr val="98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1B21D-2C6B-7544-9AB7-207F04A29770}"/>
              </a:ext>
            </a:extLst>
          </p:cNvPr>
          <p:cNvSpPr txBox="1"/>
          <p:nvPr/>
        </p:nvSpPr>
        <p:spPr>
          <a:xfrm>
            <a:off x="3569182" y="224590"/>
            <a:ext cx="24865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Cohort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Family history + mutation </a:t>
            </a:r>
            <a:r>
              <a:rPr lang="en-US" sz="2000" i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2+ family members </a:t>
            </a:r>
            <a:r>
              <a:rPr lang="en-US" sz="2000" i="1" dirty="0">
                <a:solidFill>
                  <a:schemeClr val="bg1"/>
                </a:solidFill>
              </a:rPr>
              <a:t>and </a:t>
            </a:r>
            <a:r>
              <a:rPr lang="en-US" sz="2000" dirty="0">
                <a:solidFill>
                  <a:schemeClr val="bg1"/>
                </a:solidFill>
              </a:rPr>
              <a:t>50y+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19CED-37E0-F444-8C42-F23EA1EB30A9}"/>
              </a:ext>
            </a:extLst>
          </p:cNvPr>
          <p:cNvSpPr txBox="1"/>
          <p:nvPr/>
        </p:nvSpPr>
        <p:spPr>
          <a:xfrm>
            <a:off x="6272276" y="224589"/>
            <a:ext cx="248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Cohort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BRCA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i="1" dirty="0">
                <a:solidFill>
                  <a:schemeClr val="bg1"/>
                </a:solidFill>
              </a:rPr>
              <a:t>PALB2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i="1" dirty="0">
                <a:solidFill>
                  <a:schemeClr val="bg1"/>
                </a:solidFill>
              </a:rPr>
              <a:t>ATM</a:t>
            </a: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i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1 close relative w/ PDAC &lt;45 </a:t>
            </a:r>
            <a:r>
              <a:rPr lang="en-US" sz="2000" i="1" dirty="0">
                <a:solidFill>
                  <a:schemeClr val="bg1"/>
                </a:solidFill>
              </a:rPr>
              <a:t>and </a:t>
            </a:r>
            <a:r>
              <a:rPr lang="en-US" sz="2000" dirty="0">
                <a:solidFill>
                  <a:schemeClr val="bg1"/>
                </a:solidFill>
              </a:rPr>
              <a:t>50y+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7D2CA-ED49-3A41-B381-74683DD9C835}"/>
              </a:ext>
            </a:extLst>
          </p:cNvPr>
          <p:cNvSpPr txBox="1"/>
          <p:nvPr/>
        </p:nvSpPr>
        <p:spPr>
          <a:xfrm>
            <a:off x="8975370" y="224588"/>
            <a:ext cx="2486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Cohort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Meets criteria for Cohort 1 or 2, but are &lt;50y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E17FCA-0D72-EB42-B547-269F317D0033}"/>
              </a:ext>
            </a:extLst>
          </p:cNvPr>
          <p:cNvSpPr txBox="1"/>
          <p:nvPr/>
        </p:nvSpPr>
        <p:spPr>
          <a:xfrm>
            <a:off x="3569182" y="3344778"/>
            <a:ext cx="2486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Cohort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1 family member w/ PDAC </a:t>
            </a:r>
            <a:r>
              <a:rPr lang="en-US" sz="2000" i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Lynch syndrome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7ADDE7-6C0D-C542-B05B-2C3CD13045E1}"/>
              </a:ext>
            </a:extLst>
          </p:cNvPr>
          <p:cNvSpPr txBox="1"/>
          <p:nvPr/>
        </p:nvSpPr>
        <p:spPr>
          <a:xfrm>
            <a:off x="6272276" y="3344779"/>
            <a:ext cx="2486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Cohort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Other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F54DD-4EF4-954B-81C3-B1E800E130D6}"/>
              </a:ext>
            </a:extLst>
          </p:cNvPr>
          <p:cNvSpPr txBox="1"/>
          <p:nvPr/>
        </p:nvSpPr>
        <p:spPr>
          <a:xfrm>
            <a:off x="8975370" y="3344778"/>
            <a:ext cx="24865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Cohort 6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PDAC + mutation </a:t>
            </a:r>
            <a:r>
              <a:rPr lang="en-US" sz="2000" i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PDAC + family history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PDAC &lt;45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516957B-D4DD-1040-A392-5BA5C4A52264}"/>
              </a:ext>
            </a:extLst>
          </p:cNvPr>
          <p:cNvSpPr/>
          <p:nvPr/>
        </p:nvSpPr>
        <p:spPr>
          <a:xfrm>
            <a:off x="10411137" y="5372374"/>
            <a:ext cx="1515983" cy="1321955"/>
          </a:xfrm>
          <a:prstGeom prst="roundRect">
            <a:avLst/>
          </a:prstGeom>
          <a:solidFill>
            <a:srgbClr val="E3EAFF"/>
          </a:solidFill>
          <a:ln>
            <a:solidFill>
              <a:srgbClr val="98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1FBFB-C630-BC41-B665-8009B7E0D74A}"/>
              </a:ext>
            </a:extLst>
          </p:cNvPr>
          <p:cNvSpPr txBox="1"/>
          <p:nvPr/>
        </p:nvSpPr>
        <p:spPr>
          <a:xfrm>
            <a:off x="10411137" y="5633970"/>
            <a:ext cx="151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Cyst Cohort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B566DB-EF07-964D-B10E-33F3B7CE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4DD9827-86DF-5148-8C83-DF5E83EC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14415" cy="1325563"/>
          </a:xfrm>
        </p:spPr>
        <p:txBody>
          <a:bodyPr/>
          <a:lstStyle/>
          <a:p>
            <a:r>
              <a:rPr lang="en-US" dirty="0"/>
              <a:t>Who can join?</a:t>
            </a:r>
          </a:p>
        </p:txBody>
      </p:sp>
    </p:spTree>
    <p:extLst>
      <p:ext uri="{BB962C8B-B14F-4D97-AF65-F5344CB8AC3E}">
        <p14:creationId xmlns:p14="http://schemas.microsoft.com/office/powerpoint/2010/main" val="276519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5DE2-8561-2890-339F-CC0B935D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Focus: Cohort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33EE-9D92-AD50-ACF3-360FB00D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Pancreatic cancer screening is not recommended for general population</a:t>
            </a:r>
          </a:p>
          <a:p>
            <a:r>
              <a:rPr lang="en-US" dirty="0">
                <a:cs typeface="Calibri" panose="020F0502020204030204"/>
              </a:rPr>
              <a:t>Develop early detection tools in people who are more likely to develop pancreatic cancer</a:t>
            </a:r>
          </a:p>
          <a:p>
            <a:pPr lvl="1"/>
            <a:r>
              <a:rPr lang="en-US" dirty="0">
                <a:cs typeface="Calibri" panose="020F0502020204030204"/>
              </a:rPr>
              <a:t>People with a gene mutation</a:t>
            </a:r>
          </a:p>
          <a:p>
            <a:pPr lvl="1"/>
            <a:r>
              <a:rPr lang="en-US" dirty="0">
                <a:cs typeface="Calibri" panose="020F0502020204030204"/>
              </a:rPr>
              <a:t>Multiple family members with pancreatic cancer</a:t>
            </a:r>
          </a:p>
          <a:p>
            <a:r>
              <a:rPr lang="en-US" dirty="0">
                <a:cs typeface="Calibri" panose="020F0502020204030204"/>
              </a:rPr>
              <a:t>Hopefully, what we learn from screening in a high risk population can be applied to the general population, but we need more research!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B0D19-9F5D-8848-8734-6965E576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37C7-F015-147F-2783-A07CDE1D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early detection so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827E3-68A0-D944-A2F6-DE82901F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CE57B-79A4-424E-B1A4-3C6246DE8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75" y="1615208"/>
            <a:ext cx="6629400" cy="47217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80643F-8FEE-6B4E-94DA-13F9C518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28869" cy="4351338"/>
          </a:xfrm>
        </p:spPr>
        <p:txBody>
          <a:bodyPr>
            <a:normAutofit/>
          </a:bodyPr>
          <a:lstStyle/>
          <a:p>
            <a:r>
              <a:rPr lang="en-US" dirty="0"/>
              <a:t>About 80% of cases are diagnosed stage III or IV</a:t>
            </a:r>
          </a:p>
          <a:p>
            <a:r>
              <a:rPr lang="en-US" dirty="0"/>
              <a:t>Non-specific or vague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D97D-5DBA-78FD-F6C1-5A9CEFC6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involved in the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63763-E29D-CE5B-72C7-EEEF7B682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Permission to access medical records</a:t>
            </a:r>
            <a:endParaRPr lang="en-US" dirty="0"/>
          </a:p>
          <a:p>
            <a:r>
              <a:rPr lang="en-US" dirty="0"/>
              <a:t>Annual blood draw (must be completed at the participating center)</a:t>
            </a:r>
          </a:p>
          <a:p>
            <a:pPr lvl="1"/>
            <a:r>
              <a:rPr lang="en-US" dirty="0">
                <a:cs typeface="Calibri" panose="020F0502020204030204"/>
              </a:rPr>
              <a:t>Some groups may have a blood draw every 6 months</a:t>
            </a:r>
          </a:p>
          <a:p>
            <a:r>
              <a:rPr lang="en-US" dirty="0">
                <a:cs typeface="Calibri" panose="020F0502020204030204"/>
              </a:rPr>
              <a:t>May be asked to answer questionnaires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CBE68-050A-8E4A-BCB5-10C56F0D6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95E-B220-3D7F-6F9C-640B15AF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Publications to date</a:t>
            </a:r>
            <a:endParaRPr lang="en-US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1418E4F-6707-0118-113F-8BF8D1C9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CB0D19-9F5D-8848-8734-6965E576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635E9-3641-C944-92B3-5D3F297E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650430"/>
            <a:ext cx="9753487" cy="249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81043-C908-7142-ABB6-FFE9779F7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891" y="3735066"/>
            <a:ext cx="9372677" cy="189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25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519E3-137B-2C40-A09E-79A62B62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069973-E889-D349-B61C-49A5269B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5" y="694944"/>
            <a:ext cx="8663351" cy="23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CCB55D-7B66-EC4D-8577-7BB3072A5ECF}"/>
              </a:ext>
            </a:extLst>
          </p:cNvPr>
          <p:cNvSpPr txBox="1">
            <a:spLocks/>
          </p:cNvSpPr>
          <p:nvPr/>
        </p:nvSpPr>
        <p:spPr>
          <a:xfrm>
            <a:off x="5779008" y="3730752"/>
            <a:ext cx="5574792" cy="2446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Study of 1,100+ people in cohort 1</a:t>
            </a:r>
          </a:p>
          <a:p>
            <a:r>
              <a:rPr lang="en-US" dirty="0"/>
              <a:t>66% female</a:t>
            </a:r>
          </a:p>
          <a:p>
            <a:r>
              <a:rPr lang="en-US" dirty="0"/>
              <a:t>87.7% Non-Hispanic White</a:t>
            </a:r>
          </a:p>
          <a:p>
            <a:pPr lvl="1"/>
            <a:r>
              <a:rPr lang="en-US" dirty="0"/>
              <a:t>Only 2.9% Hispanic</a:t>
            </a:r>
          </a:p>
          <a:p>
            <a:r>
              <a:rPr lang="en-US" dirty="0"/>
              <a:t>Goal: decrease disparities in enrollment over the next 3 years</a:t>
            </a:r>
          </a:p>
        </p:txBody>
      </p:sp>
    </p:spTree>
    <p:extLst>
      <p:ext uri="{BB962C8B-B14F-4D97-AF65-F5344CB8AC3E}">
        <p14:creationId xmlns:p14="http://schemas.microsoft.com/office/powerpoint/2010/main" val="341748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9B27E-84DA-B44B-9101-A6EF4DEB7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" y="194565"/>
            <a:ext cx="6431788" cy="322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1780AD-70F2-8C43-A68D-BEB88A58D95D}"/>
              </a:ext>
            </a:extLst>
          </p:cNvPr>
          <p:cNvSpPr/>
          <p:nvPr/>
        </p:nvSpPr>
        <p:spPr>
          <a:xfrm>
            <a:off x="6967728" y="804672"/>
            <a:ext cx="4974336" cy="5486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1,759 participants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375D40-428C-1741-AD7A-7F989EA31EF9}"/>
              </a:ext>
            </a:extLst>
          </p:cNvPr>
          <p:cNvSpPr/>
          <p:nvPr/>
        </p:nvSpPr>
        <p:spPr>
          <a:xfrm>
            <a:off x="6967728" y="1920240"/>
            <a:ext cx="1353312" cy="11155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imaging</a:t>
            </a:r>
          </a:p>
          <a:p>
            <a:pPr algn="ctr"/>
            <a:r>
              <a:rPr lang="en-US" dirty="0"/>
              <a:t>359 (20.4%)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E876982-E307-EA46-8914-719296B76C21}"/>
              </a:ext>
            </a:extLst>
          </p:cNvPr>
          <p:cNvSpPr/>
          <p:nvPr/>
        </p:nvSpPr>
        <p:spPr>
          <a:xfrm>
            <a:off x="8778241" y="1920240"/>
            <a:ext cx="1353312" cy="11155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MRI/MRCP</a:t>
            </a:r>
          </a:p>
          <a:p>
            <a:pPr algn="ctr"/>
            <a:r>
              <a:rPr lang="en-US" dirty="0"/>
              <a:t>936</a:t>
            </a:r>
          </a:p>
          <a:p>
            <a:pPr algn="ctr"/>
            <a:r>
              <a:rPr lang="en-US" dirty="0"/>
              <a:t>(53.2%)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BA6BFC-0C76-3444-A0D4-B2066801B6C3}"/>
              </a:ext>
            </a:extLst>
          </p:cNvPr>
          <p:cNvSpPr/>
          <p:nvPr/>
        </p:nvSpPr>
        <p:spPr>
          <a:xfrm>
            <a:off x="10588752" y="1920240"/>
            <a:ext cx="1353312" cy="11155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EUS</a:t>
            </a:r>
          </a:p>
          <a:p>
            <a:pPr algn="ctr"/>
            <a:r>
              <a:rPr lang="en-US" dirty="0"/>
              <a:t>464</a:t>
            </a:r>
          </a:p>
          <a:p>
            <a:pPr algn="ctr"/>
            <a:r>
              <a:rPr lang="en-US" dirty="0"/>
              <a:t>(26.4%)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D00458-D739-0245-8233-BF0910699AA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9454896" y="1353312"/>
            <a:ext cx="0" cy="56692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C220CC-7CE8-C446-B14C-538817B00888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7644384" y="1353312"/>
            <a:ext cx="1810512" cy="56692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24BB2-13AD-E942-BBEA-B57015E53A17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9454896" y="1353312"/>
            <a:ext cx="1810512" cy="56692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DF6F17-850F-6844-AAF4-F232F8819826}"/>
              </a:ext>
            </a:extLst>
          </p:cNvPr>
          <p:cNvCxnSpPr>
            <a:stCxn id="6" idx="2"/>
          </p:cNvCxnSpPr>
          <p:nvPr/>
        </p:nvCxnSpPr>
        <p:spPr>
          <a:xfrm>
            <a:off x="9454897" y="3035808"/>
            <a:ext cx="905255" cy="3832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7EA7A9-ABC9-D241-A07F-C58BF3BAD454}"/>
              </a:ext>
            </a:extLst>
          </p:cNvPr>
          <p:cNvCxnSpPr>
            <a:stCxn id="7" idx="2"/>
          </p:cNvCxnSpPr>
          <p:nvPr/>
        </p:nvCxnSpPr>
        <p:spPr>
          <a:xfrm flipH="1">
            <a:off x="10360152" y="3035808"/>
            <a:ext cx="905256" cy="3832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E5E52B-49C4-524E-93FD-80FE1C340A9B}"/>
              </a:ext>
            </a:extLst>
          </p:cNvPr>
          <p:cNvCxnSpPr>
            <a:cxnSpLocks/>
          </p:cNvCxnSpPr>
          <p:nvPr/>
        </p:nvCxnSpPr>
        <p:spPr>
          <a:xfrm>
            <a:off x="10360152" y="3419080"/>
            <a:ext cx="0" cy="5494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A5CEEA-4A1B-D94B-B03D-0B775EEDB339}"/>
              </a:ext>
            </a:extLst>
          </p:cNvPr>
          <p:cNvCxnSpPr>
            <a:cxnSpLocks/>
          </p:cNvCxnSpPr>
          <p:nvPr/>
        </p:nvCxnSpPr>
        <p:spPr>
          <a:xfrm>
            <a:off x="9454896" y="3968496"/>
            <a:ext cx="181051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A1A9C8-5F20-F441-ADCB-BB82790181BB}"/>
              </a:ext>
            </a:extLst>
          </p:cNvPr>
          <p:cNvCxnSpPr/>
          <p:nvPr/>
        </p:nvCxnSpPr>
        <p:spPr>
          <a:xfrm>
            <a:off x="9454896" y="3968496"/>
            <a:ext cx="0" cy="54864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8321BB-1B44-7E4A-8127-A86825CB064C}"/>
              </a:ext>
            </a:extLst>
          </p:cNvPr>
          <p:cNvCxnSpPr/>
          <p:nvPr/>
        </p:nvCxnSpPr>
        <p:spPr>
          <a:xfrm>
            <a:off x="11265408" y="3968496"/>
            <a:ext cx="0" cy="54864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B151109-1F37-9149-94EB-55BAD12CF5E2}"/>
              </a:ext>
            </a:extLst>
          </p:cNvPr>
          <p:cNvSpPr/>
          <p:nvPr/>
        </p:nvSpPr>
        <p:spPr>
          <a:xfrm>
            <a:off x="8778241" y="4534648"/>
            <a:ext cx="1353312" cy="17198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 Pancreas 875 (62.5%)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A04B2BC-0D11-D64C-B1F3-2650A84A8CD8}"/>
              </a:ext>
            </a:extLst>
          </p:cNvPr>
          <p:cNvSpPr/>
          <p:nvPr/>
        </p:nvSpPr>
        <p:spPr>
          <a:xfrm>
            <a:off x="10474452" y="4534648"/>
            <a:ext cx="1581912" cy="17198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Abnormality</a:t>
            </a:r>
          </a:p>
          <a:p>
            <a:pPr algn="ctr"/>
            <a:r>
              <a:rPr lang="en-US" dirty="0"/>
              <a:t>525</a:t>
            </a:r>
          </a:p>
          <a:p>
            <a:pPr algn="ctr"/>
            <a:r>
              <a:rPr lang="en-US" dirty="0"/>
              <a:t>(37.5%)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633761C-6DD6-C641-99A8-FA9821BF6203}"/>
              </a:ext>
            </a:extLst>
          </p:cNvPr>
          <p:cNvSpPr txBox="1">
            <a:spLocks/>
          </p:cNvSpPr>
          <p:nvPr/>
        </p:nvSpPr>
        <p:spPr>
          <a:xfrm>
            <a:off x="838200" y="3730752"/>
            <a:ext cx="7597142" cy="24462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35% had 1 or more cysts (most in group with multiple affected family members without a mutation)</a:t>
            </a:r>
            <a:endParaRPr lang="en-US" dirty="0">
              <a:cs typeface="Calibri"/>
            </a:endParaRPr>
          </a:p>
          <a:p>
            <a:r>
              <a:rPr lang="en-US" dirty="0"/>
              <a:t>23 people had a solid lesion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1 person had pancreatic cancer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10 were pancreatic neuroendocrine tumors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9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8CEB2-4E61-816B-DC6E-52DCDC0C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71233"/>
            <a:ext cx="5344742" cy="1670984"/>
          </a:xfrm>
        </p:spPr>
        <p:txBody>
          <a:bodyPr anchor="b">
            <a:normAutofit/>
          </a:bodyPr>
          <a:lstStyle/>
          <a:p>
            <a:r>
              <a:rPr lang="en-US" sz="4000" dirty="0"/>
              <a:t>Updates from 2024 annual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DCC65-D516-EF49-95C2-709DEE5D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42216"/>
            <a:ext cx="5344742" cy="430506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900" dirty="0">
                <a:cs typeface="Calibri"/>
              </a:rPr>
              <a:t>Promise with blood-based biomarkers for early detection </a:t>
            </a:r>
            <a:endParaRPr lang="en-US" sz="1900" dirty="0"/>
          </a:p>
          <a:p>
            <a:pPr lvl="1"/>
            <a:r>
              <a:rPr lang="en-US" sz="1900" dirty="0" err="1">
                <a:cs typeface="Calibri"/>
              </a:rPr>
              <a:t>Immunovia</a:t>
            </a:r>
            <a:r>
              <a:rPr lang="en-US" sz="1900" dirty="0">
                <a:cs typeface="Calibri"/>
              </a:rPr>
              <a:t>- top test models show 85% sensitivity and 98% specificity</a:t>
            </a:r>
          </a:p>
          <a:p>
            <a:pPr lvl="1"/>
            <a:r>
              <a:rPr lang="en-US" sz="1900" dirty="0" err="1">
                <a:cs typeface="Calibri"/>
              </a:rPr>
              <a:t>ClearNote</a:t>
            </a:r>
            <a:r>
              <a:rPr lang="en-US" sz="1900" dirty="0">
                <a:cs typeface="Calibri"/>
              </a:rPr>
              <a:t> </a:t>
            </a:r>
            <a:r>
              <a:rPr lang="en-US" sz="1900" dirty="0" err="1">
                <a:cs typeface="Calibri"/>
              </a:rPr>
              <a:t>Avantect</a:t>
            </a:r>
            <a:r>
              <a:rPr lang="en-US" sz="1900" dirty="0">
                <a:cs typeface="Calibri"/>
              </a:rPr>
              <a:t> -novel 5hm epigenomics approach using </a:t>
            </a:r>
            <a:r>
              <a:rPr lang="en-US" sz="1900" dirty="0" err="1">
                <a:cs typeface="Calibri"/>
              </a:rPr>
              <a:t>hydroxymethylation</a:t>
            </a:r>
            <a:endParaRPr lang="en-US" sz="1900" dirty="0">
              <a:cs typeface="Calibri"/>
            </a:endParaRPr>
          </a:p>
          <a:p>
            <a:pPr lvl="2"/>
            <a:r>
              <a:rPr lang="en-US" sz="1900" dirty="0">
                <a:cs typeface="Calibri"/>
              </a:rPr>
              <a:t>30% relative increase in detection of early stage over Ca 19-9</a:t>
            </a:r>
          </a:p>
          <a:p>
            <a:r>
              <a:rPr lang="en-US" sz="1900" dirty="0">
                <a:cs typeface="Calibri"/>
              </a:rPr>
              <a:t>Technological advances</a:t>
            </a:r>
          </a:p>
          <a:p>
            <a:pPr lvl="1"/>
            <a:r>
              <a:rPr lang="en-US" sz="1900" dirty="0">
                <a:cs typeface="Calibri"/>
              </a:rPr>
              <a:t>PacBio next-generation short-read sequencing</a:t>
            </a:r>
          </a:p>
          <a:p>
            <a:pPr lvl="2"/>
            <a:r>
              <a:rPr lang="en-US" sz="1900" dirty="0">
                <a:cs typeface="Calibri"/>
              </a:rPr>
              <a:t>Greater accuracy and sensitivity for liquid biopsy</a:t>
            </a:r>
          </a:p>
          <a:p>
            <a:pPr lvl="2"/>
            <a:r>
              <a:rPr lang="en-US" sz="1900" dirty="0">
                <a:cs typeface="Calibri"/>
              </a:rPr>
              <a:t>Applications for earlier detection, improved treatment selection, improving monitoring for cancer recurrence</a:t>
            </a:r>
          </a:p>
        </p:txBody>
      </p:sp>
      <p:pic>
        <p:nvPicPr>
          <p:cNvPr id="10" name="Picture 9" descr="A close-up of a target and a shield&#10;&#10;Description automatically generated">
            <a:extLst>
              <a:ext uri="{FF2B5EF4-FFF2-40B4-BE49-F238E27FC236}">
                <a16:creationId xmlns:a16="http://schemas.microsoft.com/office/drawing/2014/main" id="{865CB7BD-211D-ABD3-3A42-D28FB726B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27" y="1158210"/>
            <a:ext cx="5089186" cy="1670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05C104-9C06-684C-B944-779A9C83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337" y="6147286"/>
            <a:ext cx="2602663" cy="710714"/>
          </a:xfrm>
          <a:prstGeom prst="rect">
            <a:avLst/>
          </a:prstGeom>
        </p:spPr>
      </p:pic>
      <p:pic>
        <p:nvPicPr>
          <p:cNvPr id="8" name="Picture 7" descr="A dna structure with dots and circles&#10;&#10;Description automatically generated">
            <a:extLst>
              <a:ext uri="{FF2B5EF4-FFF2-40B4-BE49-F238E27FC236}">
                <a16:creationId xmlns:a16="http://schemas.microsoft.com/office/drawing/2014/main" id="{7C3E8CE3-61EF-800F-7B28-FCF5E69CA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27" y="3257550"/>
            <a:ext cx="2289049" cy="2137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AE00F-C96C-398A-3076-8E646FF68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63" y="3257551"/>
            <a:ext cx="2289050" cy="20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8CEB2-4E61-816B-DC6E-52DCDC0C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US" sz="5400" dirty="0"/>
              <a:t>Future directions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5C104-9C06-684C-B944-779A9C83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033" y="5992337"/>
            <a:ext cx="3532036" cy="964500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6D0F45C-4A71-C718-5FD5-11C96F3D0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856189"/>
              </p:ext>
            </p:extLst>
          </p:nvPr>
        </p:nvGraphicFramePr>
        <p:xfrm>
          <a:off x="1885949" y="2315691"/>
          <a:ext cx="8672513" cy="415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047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62C0-9D55-AE2A-83EC-41A9B9A0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PRECEDE?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2458-5360-3BF9-9772-7223EC83E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International, multi-institutional collaborative group of experts to increase survival for pancreatic cancer patients by improving early detection, screening, risk modeling, and prevention for those with a heritable risk for pancreatic cancer.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Goal: Increase 5-year survival rate from 10% to 50% in within the next 10 years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B3F2F2F-8BBA-7C74-4BBA-A45BEA0E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168" y="0"/>
            <a:ext cx="3745832" cy="112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584C1-8276-5F4D-A69C-32A45571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D3F2-E2C5-7CC5-57A3-92526C42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sign up?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D0973-1C63-F043-8D0D-EFC1F40C2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5" name="Content Placeholder 4" descr="A close up of a website&#10;&#10;Description automatically generated">
            <a:extLst>
              <a:ext uri="{FF2B5EF4-FFF2-40B4-BE49-F238E27FC236}">
                <a16:creationId xmlns:a16="http://schemas.microsoft.com/office/drawing/2014/main" id="{69540DAA-1A59-624F-A832-432FBA321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83734"/>
            <a:ext cx="10515600" cy="334825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714688-B84D-6D4D-BC03-6794F06F95E1}"/>
              </a:ext>
            </a:extLst>
          </p:cNvPr>
          <p:cNvSpPr txBox="1"/>
          <p:nvPr/>
        </p:nvSpPr>
        <p:spPr>
          <a:xfrm>
            <a:off x="838200" y="1938528"/>
            <a:ext cx="671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Visit </a:t>
            </a:r>
            <a:r>
              <a:rPr lang="en-US" sz="3200" dirty="0" err="1"/>
              <a:t>www.precedestudy.org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64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747E-ECBA-7992-D71E-A25B9B70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297F-C37F-9073-A13C-0F61AB247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Pancreatologist</a:t>
            </a:r>
            <a:r>
              <a:rPr lang="en-US" dirty="0">
                <a:cs typeface="Calibri" panose="020F0502020204030204"/>
              </a:rPr>
              <a:t>: Bradford Chong, MD </a:t>
            </a:r>
            <a:r>
              <a:rPr lang="en-US" dirty="0">
                <a:cs typeface="Calibri" panose="020F0502020204030204"/>
                <a:hlinkClick r:id="rId2"/>
              </a:rPr>
              <a:t>bradford.chong@bsd.uchicago.edu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Genetic Counselor: Christine Drogan, MS, CGC </a:t>
            </a:r>
            <a:r>
              <a:rPr lang="en-US" dirty="0">
                <a:cs typeface="Calibri" panose="020F0502020204030204"/>
                <a:hlinkClick r:id="rId3"/>
              </a:rPr>
              <a:t>cdrogan@bsd.uchicago.edu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Study Coordinator: Nia Howard, BS</a:t>
            </a:r>
          </a:p>
          <a:p>
            <a:pPr marL="0" indent="0">
              <a:buNone/>
            </a:pPr>
            <a:r>
              <a:rPr lang="en-US" dirty="0">
                <a:cs typeface="Calibri" panose="020F0502020204030204"/>
                <a:hlinkClick r:id="rId4"/>
              </a:rPr>
              <a:t>Nia.howard@bsd.uchicago.edu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C2ACE63-1E98-D0DA-3F0D-495CE3373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576BC74F-14B7-100E-5CE4-029BBD1A6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168" y="5724525"/>
            <a:ext cx="3745832" cy="11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37C7-F015-147F-2783-A07CDE1D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PRECEDE going to reach these goals?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D8BD-73E9-827C-AEAE-43D6DDE9A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Enrolling 10,000 people with family history of pancreatic cancer</a:t>
            </a:r>
          </a:p>
          <a:p>
            <a:r>
              <a:rPr lang="en-US" dirty="0"/>
              <a:t>To join, sites must agree to share information with the consortium</a:t>
            </a:r>
          </a:p>
          <a:p>
            <a:r>
              <a:rPr lang="en-US" dirty="0"/>
              <a:t>Formation of sub-committees to focus on different research areas</a:t>
            </a:r>
          </a:p>
          <a:p>
            <a:r>
              <a:rPr lang="en-US" dirty="0"/>
              <a:t>Partnerships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827E3-68A0-D944-A2F6-DE82901F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BF77D-5ADC-9743-954E-EFB748C79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57" r="71" b="889"/>
          <a:stretch/>
        </p:blipFill>
        <p:spPr>
          <a:xfrm>
            <a:off x="7076293" y="3429000"/>
            <a:ext cx="5112066" cy="33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ED98-1B12-C98D-4A2F-CF6108B2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Subcommittees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04CBC4-372B-8949-B75F-479D0BE86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95139"/>
              </p:ext>
            </p:extLst>
          </p:nvPr>
        </p:nvGraphicFramePr>
        <p:xfrm>
          <a:off x="2066544" y="863378"/>
          <a:ext cx="10771632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6F66F7-0FF5-0B4F-AE2E-FC630A0D0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D82EB-19F1-0044-AD50-A80D9F3C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4C896A4-378A-ED47-9302-1E830C6DF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4714" b="11844"/>
          <a:stretch/>
        </p:blipFill>
        <p:spPr bwMode="auto">
          <a:xfrm>
            <a:off x="574159" y="252298"/>
            <a:ext cx="10835442" cy="55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8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27F0F-FAF3-C74C-AB8A-82EEF378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334F4-CBF2-ED4A-A7A5-CEAB90900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19" y="453204"/>
            <a:ext cx="10271051" cy="53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27F0F-FAF3-C74C-AB8A-82EEF378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440E7B-5A08-D748-8DF3-BAC190790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" y="254739"/>
            <a:ext cx="4712291" cy="3772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CCE9A-0947-1A4E-BEAD-82A108DF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2935768"/>
            <a:ext cx="71501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F2AC3-D22C-BE4B-BD2E-F605B38E4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379"/>
            <a:ext cx="12192000" cy="53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text&#10;&#10;Description automatically generated">
            <a:extLst>
              <a:ext uri="{FF2B5EF4-FFF2-40B4-BE49-F238E27FC236}">
                <a16:creationId xmlns:a16="http://schemas.microsoft.com/office/drawing/2014/main" id="{39FC06B4-CB06-3B89-2A63-A7C95468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8" y="1004888"/>
            <a:ext cx="6286500" cy="5495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05DE2-8561-2890-339F-CC0B935D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B0D19-9F5D-8848-8734-6965E576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906"/>
            <a:ext cx="3582186" cy="9781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4F4CED-8751-8876-A0EF-A6F40266B23C}"/>
              </a:ext>
            </a:extLst>
          </p:cNvPr>
          <p:cNvSpPr/>
          <p:nvPr/>
        </p:nvSpPr>
        <p:spPr>
          <a:xfrm>
            <a:off x="8875690" y="2650901"/>
            <a:ext cx="3058732" cy="204988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Nearly 200 people per month!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3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792</Words>
  <Application>Microsoft Macintosh PowerPoint</Application>
  <PresentationFormat>Widescreen</PresentationFormat>
  <Paragraphs>129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Early Detection of Pancreatic Cancer: How You Can Make a Difference</vt:lpstr>
      <vt:lpstr>What is PRECEDE?</vt:lpstr>
      <vt:lpstr>How is PRECEDE going to reach these goals? </vt:lpstr>
      <vt:lpstr>Subcommittees</vt:lpstr>
      <vt:lpstr>PowerPoint Presentation</vt:lpstr>
      <vt:lpstr>PowerPoint Presentation</vt:lpstr>
      <vt:lpstr>PowerPoint Presentation</vt:lpstr>
      <vt:lpstr>PowerPoint Presentation</vt:lpstr>
      <vt:lpstr>Enrollment</vt:lpstr>
      <vt:lpstr>Who can join?</vt:lpstr>
      <vt:lpstr>Focus: Cohort 1</vt:lpstr>
      <vt:lpstr>Why is early detection so important?</vt:lpstr>
      <vt:lpstr>What is involved in the study?</vt:lpstr>
      <vt:lpstr>Publications to date</vt:lpstr>
      <vt:lpstr>PowerPoint Presentation</vt:lpstr>
      <vt:lpstr>PowerPoint Presentation</vt:lpstr>
      <vt:lpstr>PowerPoint Presentation</vt:lpstr>
      <vt:lpstr>Updates from 2024 annual meeting</vt:lpstr>
      <vt:lpstr>Future directions</vt:lpstr>
      <vt:lpstr>How can you sign up?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PRECEDE Overview</dc:title>
  <dc:creator>Drogan, Christine {BSD] - MED</dc:creator>
  <cp:lastModifiedBy>Drogan, Christine [BSD]</cp:lastModifiedBy>
  <cp:revision>287</cp:revision>
  <dcterms:created xsi:type="dcterms:W3CDTF">2024-07-16T16:19:38Z</dcterms:created>
  <dcterms:modified xsi:type="dcterms:W3CDTF">2024-11-20T16:42:58Z</dcterms:modified>
</cp:coreProperties>
</file>