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321" r:id="rId2"/>
    <p:sldId id="368" r:id="rId3"/>
    <p:sldId id="323" r:id="rId4"/>
    <p:sldId id="327" r:id="rId5"/>
    <p:sldId id="330" r:id="rId6"/>
    <p:sldId id="329" r:id="rId7"/>
    <p:sldId id="372" r:id="rId8"/>
    <p:sldId id="364" r:id="rId9"/>
    <p:sldId id="326" r:id="rId10"/>
    <p:sldId id="333" r:id="rId11"/>
    <p:sldId id="328" r:id="rId12"/>
    <p:sldId id="367" r:id="rId13"/>
    <p:sldId id="360" r:id="rId14"/>
    <p:sldId id="338" r:id="rId15"/>
    <p:sldId id="378" r:id="rId16"/>
    <p:sldId id="380" r:id="rId17"/>
    <p:sldId id="376" r:id="rId18"/>
    <p:sldId id="379" r:id="rId19"/>
    <p:sldId id="373" r:id="rId20"/>
    <p:sldId id="374" r:id="rId21"/>
    <p:sldId id="349" r:id="rId22"/>
    <p:sldId id="340" r:id="rId23"/>
    <p:sldId id="375" r:id="rId24"/>
    <p:sldId id="377" r:id="rId25"/>
    <p:sldId id="355" r:id="rId2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ヒラギノ角ゴ Pro W3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B2"/>
    <a:srgbClr val="5F5F5F"/>
    <a:srgbClr val="CCECFF"/>
    <a:srgbClr val="FFCC99"/>
    <a:srgbClr val="C0C0C0"/>
    <a:srgbClr val="99CCFF"/>
    <a:srgbClr val="6600CC"/>
    <a:srgbClr val="CC99FF"/>
    <a:srgbClr val="808080"/>
    <a:srgbClr val="5D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 autoAdjust="0"/>
    <p:restoredTop sz="75246" autoAdjust="0"/>
  </p:normalViewPr>
  <p:slideViewPr>
    <p:cSldViewPr snapToGrid="0">
      <p:cViewPr varScale="1">
        <p:scale>
          <a:sx n="50" d="100"/>
          <a:sy n="50" d="100"/>
        </p:scale>
        <p:origin x="18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394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994629143579"/>
          <c:y val="3.08663592698394E-2"/>
          <c:w val="0.51601086322542999"/>
          <c:h val="0.93826728146032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34"/>
            <c:extLst>
              <c:ext xmlns:c16="http://schemas.microsoft.com/office/drawing/2014/chart" uri="{C3380CC4-5D6E-409C-BE32-E72D297353CC}">
                <c16:uniqueId val="{00000000-9A78-43D6-9F8B-2BBBA4618DEF}"/>
              </c:ext>
            </c:extLst>
          </c:dPt>
          <c:cat>
            <c:strRef>
              <c:f>Sheet1!$A$2:$A$5</c:f>
              <c:strCache>
                <c:ptCount val="3"/>
                <c:pt idx="0">
                  <c:v>Hereditary</c:v>
                </c:pt>
                <c:pt idx="1">
                  <c:v>Familial</c:v>
                </c:pt>
                <c:pt idx="2">
                  <c:v>Sporadic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8-43D6-9F8B-2BBBA4618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994629143579"/>
          <c:y val="3.08663592698394E-2"/>
          <c:w val="0.51601086322542999"/>
          <c:h val="0.93826728146032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FC0-49A8-9007-D1B68873209C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1-7FC0-49A8-9007-D1B68873209C}"/>
              </c:ext>
            </c:extLst>
          </c:dPt>
          <c:cat>
            <c:strRef>
              <c:f>Sheet1!$A$2:$A$5</c:f>
              <c:strCache>
                <c:ptCount val="3"/>
                <c:pt idx="0">
                  <c:v>Hereditary</c:v>
                </c:pt>
                <c:pt idx="1">
                  <c:v>Familial</c:v>
                </c:pt>
                <c:pt idx="2">
                  <c:v>Sporadic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0-49A8-9007-D1B68873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-1577"/>
            <a:ext cx="3040062" cy="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4" tIns="0" rIns="19414" bIns="0" numCol="1" anchor="t" anchorCtr="0" compatLnSpc="1">
            <a:prstTxWarp prst="textNoShape">
              <a:avLst/>
            </a:prstTxWarp>
          </a:bodyPr>
          <a:lstStyle>
            <a:lvl1pPr algn="r" defTabSz="863600">
              <a:defRPr sz="1000" i="1">
                <a:solidFill>
                  <a:srgbClr val="000000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69224"/>
            <a:ext cx="3040062" cy="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4" tIns="0" rIns="19414" bIns="0" numCol="1" anchor="b" anchorCtr="0" compatLnSpc="1">
            <a:prstTxWarp prst="textNoShape">
              <a:avLst/>
            </a:prstTxWarp>
          </a:bodyPr>
          <a:lstStyle>
            <a:lvl1pPr algn="r" defTabSz="863600">
              <a:defRPr sz="1000" i="1">
                <a:solidFill>
                  <a:srgbClr val="000000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CB82B68A-1C8E-4898-8B79-9C5A13165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5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-1577"/>
            <a:ext cx="3040062" cy="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4" tIns="0" rIns="19414" bIns="0" numCol="1" anchor="t" anchorCtr="0" compatLnSpc="1">
            <a:prstTxWarp prst="textNoShape">
              <a:avLst/>
            </a:prstTxWarp>
          </a:bodyPr>
          <a:lstStyle>
            <a:lvl1pPr algn="r" defTabSz="86360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69224"/>
            <a:ext cx="3040062" cy="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4" tIns="0" rIns="19414" bIns="0" numCol="1" anchor="b" anchorCtr="0" compatLnSpc="1">
            <a:prstTxWarp prst="textNoShape">
              <a:avLst/>
            </a:prstTxWarp>
          </a:bodyPr>
          <a:lstStyle>
            <a:lvl1pPr algn="r" defTabSz="86360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A2E97E-D5FE-43C6-8A98-843729EF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7767"/>
            <a:ext cx="5143500" cy="41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082" tIns="58237" rIns="118082" bIns="58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r>
              <a:rPr lang="en-US" noProof="0"/>
              <a:t>_______________________________________________</a:t>
            </a:r>
          </a:p>
          <a:p>
            <a:pPr lvl="0"/>
            <a:endParaRPr lang="en-US" noProof="0"/>
          </a:p>
        </p:txBody>
      </p:sp>
      <p:sp>
        <p:nvSpPr>
          <p:cNvPr id="2150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6438"/>
            <a:ext cx="4594225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82628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11049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defTabSz="11049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defTabSz="11049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defTabSz="11049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defTabSz="11049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pigmenta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iencedirect.com/topics/medicine-and-dentistry/pancreatic-injury" TargetMode="External"/><Relationship Id="rId4" Type="http://schemas.openxmlformats.org/officeDocument/2006/relationships/hyperlink" Target="https://www.sciencedirect.com/topics/medicine-and-dentistry/polyposi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9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Familial – family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181818"/>
                </a:solidFill>
                <a:latin typeface="Gulliver"/>
              </a:rPr>
              <a:t>Peutz-Jeghers</a:t>
            </a:r>
            <a:r>
              <a:rPr lang="en-US" sz="1800" dirty="0">
                <a:solidFill>
                  <a:srgbClr val="181818"/>
                </a:solidFill>
                <a:latin typeface="Gulliver"/>
              </a:rPr>
              <a:t> Syndrome (PJS) is an autosomal dominant inherited syndrome characterized by mucocutaneous </a:t>
            </a:r>
            <a:r>
              <a:rPr lang="en-US" sz="1800" u="sng" dirty="0">
                <a:solidFill>
                  <a:srgbClr val="181818"/>
                </a:solidFill>
                <a:latin typeface="Gulliver"/>
                <a:hlinkClick r:id="rId3"/>
              </a:rPr>
              <a:t>pigmentation, </a:t>
            </a:r>
            <a:r>
              <a:rPr lang="en-US" sz="1800" u="sng" dirty="0" err="1">
                <a:solidFill>
                  <a:srgbClr val="181818"/>
                </a:solidFill>
                <a:latin typeface="Gulliver"/>
                <a:hlinkClick r:id="rId3"/>
              </a:rPr>
              <a:t>hamartomatous</a:t>
            </a:r>
            <a:r>
              <a:rPr lang="en-US" sz="1800" u="sng" dirty="0">
                <a:solidFill>
                  <a:srgbClr val="181818"/>
                </a:solidFill>
                <a:latin typeface="Gulliver"/>
                <a:hlinkClick r:id="rId3"/>
              </a:rPr>
              <a:t> </a:t>
            </a:r>
            <a:r>
              <a:rPr lang="en-US" sz="1800" u="sng" dirty="0">
                <a:solidFill>
                  <a:srgbClr val="181818"/>
                </a:solidFill>
                <a:latin typeface="Gulliver"/>
                <a:hlinkClick r:id="rId4"/>
              </a:rPr>
              <a:t>polyposis in the gastrointestinal tract, and a strongly increased risk of both gastrointestinal and extra-intestinal malignancies.</a:t>
            </a:r>
            <a:endParaRPr lang="en-US" sz="1800" u="sng" dirty="0">
              <a:solidFill>
                <a:srgbClr val="181818"/>
              </a:solidFill>
              <a:latin typeface="Gulliver"/>
            </a:endParaRPr>
          </a:p>
          <a:p>
            <a:r>
              <a:rPr lang="en-US" sz="1800" dirty="0">
                <a:solidFill>
                  <a:srgbClr val="181818"/>
                </a:solidFill>
                <a:latin typeface="Gulliver"/>
              </a:rPr>
              <a:t>Repetitive </a:t>
            </a:r>
            <a:r>
              <a:rPr lang="en-US" sz="1800" u="sng" dirty="0">
                <a:solidFill>
                  <a:srgbClr val="181818"/>
                </a:solidFill>
                <a:latin typeface="Gulliver"/>
                <a:hlinkClick r:id="rId5"/>
              </a:rPr>
              <a:t>pancreatic injury, as is the case in hereditary pancreatitis, increases risk of malignancy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estimates up to 19%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Youngest melanoma case age 13 reported in lit </a:t>
            </a:r>
          </a:p>
          <a:p>
            <a:pPr marL="285750" indent="-285750">
              <a:buFontTx/>
              <a:buChar char="-"/>
            </a:pPr>
            <a:r>
              <a:rPr lang="en-US" dirty="0"/>
              <a:t>Skin screening start age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  <a:t>Endoscopic retrograde cholangiopancreatography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01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7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2E97E-D5FE-43C6-8A98-843729EFE9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76A5-764B-4456-BAAF-4D131754E2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6383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91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3940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  <p:pic>
        <p:nvPicPr>
          <p:cNvPr id="8" name="Picture 7" descr="nsuh_personalizedmedicine_logo_2c_Ins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14532"/>
            <a:ext cx="1930400" cy="643468"/>
          </a:xfrm>
          <a:prstGeom prst="rect">
            <a:avLst/>
          </a:prstGeom>
        </p:spPr>
      </p:pic>
      <p:pic>
        <p:nvPicPr>
          <p:cNvPr id="7" name="Picture 6" descr="151372276_DNAHeli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8201"/>
            <a:ext cx="4448174" cy="43118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195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195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  <p:extLst>
      <p:ext uri="{BB962C8B-B14F-4D97-AF65-F5344CB8AC3E}">
        <p14:creationId xmlns:p14="http://schemas.microsoft.com/office/powerpoint/2010/main" val="639332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684213" y="1233488"/>
            <a:ext cx="7775575" cy="190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512" y="254531"/>
            <a:ext cx="7772400" cy="8985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−"/>
              <a:defRPr baseline="0"/>
            </a:lvl2pPr>
            <a:lvl3pPr>
              <a:buFont typeface="Arial" pitchFamily="34" charset="0"/>
              <a:buNone/>
              <a:defRPr/>
            </a:lvl3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Sub bullet</a:t>
            </a:r>
          </a:p>
          <a:p>
            <a:pPr lvl="1"/>
            <a:r>
              <a:rPr lang="en-US" dirty="0"/>
              <a:t>Sub bullet</a:t>
            </a:r>
          </a:p>
          <a:p>
            <a:pPr lvl="1"/>
            <a:r>
              <a:rPr lang="en-US" dirty="0"/>
              <a:t>Sub bullet</a:t>
            </a:r>
          </a:p>
          <a:p>
            <a:pPr lvl="0"/>
            <a:r>
              <a:rPr lang="en-US" dirty="0"/>
              <a:t>Bullet 2</a:t>
            </a:r>
          </a:p>
          <a:p>
            <a:pPr lvl="1"/>
            <a:r>
              <a:rPr lang="en-US" dirty="0"/>
              <a:t>Sub bullet</a:t>
            </a:r>
          </a:p>
          <a:p>
            <a:pPr lvl="1"/>
            <a:r>
              <a:rPr lang="en-US" dirty="0"/>
              <a:t>Sub bullet</a:t>
            </a:r>
          </a:p>
          <a:p>
            <a:pPr lvl="1"/>
            <a:r>
              <a:rPr lang="en-US" dirty="0"/>
              <a:t>Sub bullet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  |  NorthShore  |  Presentation Title  |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75" y="27603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75" y="126014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335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9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0333" y="6324230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#   | Presentation Title |    </a:t>
            </a:r>
            <a:r>
              <a:rPr lang="en-US" dirty="0" err="1"/>
              <a:t>NorthShore</a:t>
            </a:r>
            <a:r>
              <a:rPr lang="en-US" dirty="0"/>
              <a:t>    |    Date</a:t>
            </a:r>
          </a:p>
        </p:txBody>
      </p:sp>
      <p:pic>
        <p:nvPicPr>
          <p:cNvPr id="8" name="Picture 7" descr="151372276_DNAHelix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95520"/>
            <a:ext cx="2140142" cy="2074574"/>
          </a:xfrm>
          <a:prstGeom prst="rect">
            <a:avLst/>
          </a:prstGeom>
        </p:spPr>
      </p:pic>
      <p:pic>
        <p:nvPicPr>
          <p:cNvPr id="4" name="Picture 3" descr="nsuh_personalizedmedicine_logo_2c_Ins.pdf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14532"/>
            <a:ext cx="1930400" cy="64346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010" r:id="rId1"/>
    <p:sldLayoutId id="2147484998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  <p:sldLayoutId id="2147485021" r:id="rId13"/>
    <p:sldLayoutId id="2147485022" r:id="rId14"/>
    <p:sldLayoutId id="2147485023" r:id="rId15"/>
    <p:sldLayoutId id="2147485024" r:id="rId16"/>
    <p:sldLayoutId id="2147485025" r:id="rId17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3"/>
            <a:r>
              <a:rPr lang="en-US" dirty="0"/>
              <a:t>Pancreatic Cancer and Melanoma: 5 Facts You Need to Know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593840"/>
            <a:ext cx="6400800" cy="1752600"/>
          </a:xfrm>
        </p:spPr>
        <p:txBody>
          <a:bodyPr/>
          <a:lstStyle/>
          <a:p>
            <a:r>
              <a:rPr lang="en-US" dirty="0"/>
              <a:t>Allison DePersia, MD</a:t>
            </a:r>
          </a:p>
          <a:p>
            <a:r>
              <a:rPr lang="en-US" sz="1600" dirty="0"/>
              <a:t>Assistant Medical Director</a:t>
            </a:r>
          </a:p>
          <a:p>
            <a:r>
              <a:rPr lang="en-US" sz="1600" dirty="0" err="1"/>
              <a:t>Neaman</a:t>
            </a:r>
            <a:r>
              <a:rPr lang="en-US" sz="1600" dirty="0"/>
              <a:t> Center for Personalized Medicine</a:t>
            </a:r>
          </a:p>
          <a:p>
            <a:r>
              <a:rPr lang="en-US" sz="1600" dirty="0"/>
              <a:t>Endeavor Health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325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39081" y="6409844"/>
            <a:ext cx="3573114" cy="423461"/>
          </a:xfrm>
        </p:spPr>
        <p:txBody>
          <a:bodyPr/>
          <a:lstStyle/>
          <a:p>
            <a:pPr algn="ctr">
              <a:defRPr/>
            </a:pPr>
            <a:r>
              <a:rPr lang="en-US" sz="1200" dirty="0"/>
              <a:t>   U.S. National Library of Medicine</a:t>
            </a:r>
          </a:p>
        </p:txBody>
      </p:sp>
      <p:pic>
        <p:nvPicPr>
          <p:cNvPr id="4" name="Picture 3" descr="inherit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79" y="-733097"/>
            <a:ext cx="6472518" cy="647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2530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Mutation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583" y="1250950"/>
            <a:ext cx="8169617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/>
              <a:t>a change in the “spelling” of a gene so that it doesn’t make a fully functional protein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3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 mutation in a gene meant to help protect us from developing cancer = increased cancer risk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&lt;100% risk (penetrance)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608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63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How Cancer Forms</a:t>
            </a:r>
          </a:p>
        </p:txBody>
      </p:sp>
      <p:sp>
        <p:nvSpPr>
          <p:cNvPr id="4" name="Oval 3"/>
          <p:cNvSpPr>
            <a:spLocks noChangeAspect="1" noChangeArrowheads="1"/>
          </p:cNvSpPr>
          <p:nvPr/>
        </p:nvSpPr>
        <p:spPr bwMode="auto">
          <a:xfrm>
            <a:off x="5014706" y="1597174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3643106" y="1597174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2347706" y="1597174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128506" y="1597174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10"/>
          <p:cNvSpPr>
            <a:spLocks noChangeAspect="1" noChangeShapeType="1"/>
          </p:cNvSpPr>
          <p:nvPr/>
        </p:nvSpPr>
        <p:spPr bwMode="auto">
          <a:xfrm>
            <a:off x="1966706" y="1978174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11"/>
          <p:cNvSpPr>
            <a:spLocks noChangeAspect="1" noChangeShapeType="1"/>
          </p:cNvSpPr>
          <p:nvPr/>
        </p:nvSpPr>
        <p:spPr bwMode="auto">
          <a:xfrm>
            <a:off x="4557506" y="1978174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12"/>
          <p:cNvSpPr>
            <a:spLocks noChangeAspect="1" noChangeShapeType="1"/>
          </p:cNvSpPr>
          <p:nvPr/>
        </p:nvSpPr>
        <p:spPr bwMode="auto">
          <a:xfrm>
            <a:off x="3185906" y="1978174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Rectangle 16"/>
          <p:cNvSpPr>
            <a:spLocks noChangeAspect="1" noChangeArrowheads="1"/>
          </p:cNvSpPr>
          <p:nvPr/>
        </p:nvSpPr>
        <p:spPr bwMode="auto">
          <a:xfrm>
            <a:off x="2608594" y="1793508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12" name="Line 21"/>
          <p:cNvSpPr>
            <a:spLocks noChangeAspect="1" noChangeShapeType="1"/>
          </p:cNvSpPr>
          <p:nvPr/>
        </p:nvSpPr>
        <p:spPr bwMode="auto">
          <a:xfrm>
            <a:off x="6005306" y="1978174"/>
            <a:ext cx="90526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16"/>
          <p:cNvSpPr>
            <a:spLocks noChangeAspect="1" noChangeArrowheads="1"/>
          </p:cNvSpPr>
          <p:nvPr/>
        </p:nvSpPr>
        <p:spPr bwMode="auto">
          <a:xfrm>
            <a:off x="4028944" y="1867694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5109064" y="1825774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>
            <a:off x="5261464" y="1978174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5285970" y="1723678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130532" y="1243570"/>
            <a:ext cx="1780336" cy="1523591"/>
            <a:chOff x="6992626" y="2084796"/>
            <a:chExt cx="1780336" cy="1523591"/>
          </a:xfrm>
        </p:grpSpPr>
        <p:sp>
          <p:nvSpPr>
            <p:cNvPr id="18" name="Cloud 17"/>
            <p:cNvSpPr/>
            <p:nvPr/>
          </p:nvSpPr>
          <p:spPr>
            <a:xfrm rot="1053757">
              <a:off x="6992626" y="2084796"/>
              <a:ext cx="1780336" cy="1523591"/>
            </a:xfrm>
            <a:prstGeom prst="cloud">
              <a:avLst/>
            </a:prstGeom>
            <a:blipFill dpi="0" rotWithShape="1">
              <a:blip r:embed="rId3" cstate="print">
                <a:alphaModFix amt="49000"/>
                <a:lum bright="100000" contrast="-100000"/>
              </a:blip>
              <a:srcRect/>
              <a:tile tx="0" ty="0" sx="100000" sy="100000" flip="none" algn="tl"/>
            </a:blipFill>
            <a:effectLst>
              <a:glow rad="190500">
                <a:schemeClr val="accent4">
                  <a:alpha val="9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308304" y="2420888"/>
              <a:ext cx="335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643839" y="2645294"/>
              <a:ext cx="335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7796238" y="2348879"/>
              <a:ext cx="335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8053076" y="2771635"/>
              <a:ext cx="335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7452320" y="2915651"/>
              <a:ext cx="335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</p:grpSp>
      <p:sp>
        <p:nvSpPr>
          <p:cNvPr id="24" name="Rectangle 29"/>
          <p:cNvSpPr>
            <a:spLocks noChangeAspect="1" noChangeArrowheads="1"/>
          </p:cNvSpPr>
          <p:nvPr/>
        </p:nvSpPr>
        <p:spPr bwMode="auto">
          <a:xfrm>
            <a:off x="969012" y="2646316"/>
            <a:ext cx="13786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Normal</a:t>
            </a:r>
          </a:p>
          <a:p>
            <a:pPr eaLnBrk="0" hangingPunct="0"/>
            <a:r>
              <a:rPr lang="en-US" sz="2000" dirty="0">
                <a:latin typeface="+mj-lt"/>
              </a:rPr>
              <a:t>Cell</a:t>
            </a:r>
          </a:p>
        </p:txBody>
      </p:sp>
      <p:sp>
        <p:nvSpPr>
          <p:cNvPr id="25" name="Rectangle 29"/>
          <p:cNvSpPr>
            <a:spLocks noChangeAspect="1" noChangeArrowheads="1"/>
          </p:cNvSpPr>
          <p:nvPr/>
        </p:nvSpPr>
        <p:spPr bwMode="auto">
          <a:xfrm>
            <a:off x="2929516" y="2646316"/>
            <a:ext cx="30757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Loss of Proper</a:t>
            </a:r>
          </a:p>
          <a:p>
            <a:pPr eaLnBrk="0" hangingPunct="0"/>
            <a:r>
              <a:rPr lang="en-US" sz="2000" dirty="0">
                <a:latin typeface="+mj-lt"/>
              </a:rPr>
              <a:t>Growth Control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8506" y="926052"/>
            <a:ext cx="3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Sporadic cancer</a:t>
            </a:r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>
            <a:off x="4626612" y="4497272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Times New Roman" pitchFamily="18" charset="0"/>
            </a:endParaRPr>
          </a:p>
        </p:txBody>
      </p: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3102612" y="4483629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" name="Oval 29"/>
          <p:cNvSpPr>
            <a:spLocks noChangeAspect="1" noChangeArrowheads="1"/>
          </p:cNvSpPr>
          <p:nvPr/>
        </p:nvSpPr>
        <p:spPr bwMode="auto">
          <a:xfrm>
            <a:off x="1485000" y="4497272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1" name="Line 13"/>
          <p:cNvSpPr>
            <a:spLocks noChangeAspect="1" noChangeShapeType="1"/>
          </p:cNvSpPr>
          <p:nvPr/>
        </p:nvSpPr>
        <p:spPr bwMode="auto">
          <a:xfrm>
            <a:off x="4093212" y="4880603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" name="Line 14"/>
          <p:cNvSpPr>
            <a:spLocks noChangeAspect="1" noChangeShapeType="1"/>
          </p:cNvSpPr>
          <p:nvPr/>
        </p:nvSpPr>
        <p:spPr bwMode="auto">
          <a:xfrm>
            <a:off x="2493012" y="4878272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" name="Line 22"/>
          <p:cNvSpPr>
            <a:spLocks noChangeAspect="1" noChangeShapeType="1"/>
          </p:cNvSpPr>
          <p:nvPr/>
        </p:nvSpPr>
        <p:spPr bwMode="auto">
          <a:xfrm>
            <a:off x="5617212" y="4869173"/>
            <a:ext cx="97318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" name="Rectangle 24"/>
          <p:cNvSpPr>
            <a:spLocks noChangeAspect="1" noChangeArrowheads="1"/>
          </p:cNvSpPr>
          <p:nvPr/>
        </p:nvSpPr>
        <p:spPr bwMode="auto">
          <a:xfrm>
            <a:off x="6917648" y="5661653"/>
            <a:ext cx="2222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Tumor Develops</a:t>
            </a:r>
          </a:p>
        </p:txBody>
      </p:sp>
      <p:sp>
        <p:nvSpPr>
          <p:cNvPr id="35" name="Rectangle 16"/>
          <p:cNvSpPr>
            <a:spLocks noChangeAspect="1" noChangeArrowheads="1"/>
          </p:cNvSpPr>
          <p:nvPr/>
        </p:nvSpPr>
        <p:spPr bwMode="auto">
          <a:xfrm>
            <a:off x="1682024" y="4747412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36" name="Rectangle 16"/>
          <p:cNvSpPr>
            <a:spLocks noChangeAspect="1" noChangeArrowheads="1"/>
          </p:cNvSpPr>
          <p:nvPr/>
        </p:nvSpPr>
        <p:spPr bwMode="auto">
          <a:xfrm>
            <a:off x="3232564" y="4671053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37" name="Rectangle 16"/>
          <p:cNvSpPr>
            <a:spLocks noChangeAspect="1" noChangeArrowheads="1"/>
          </p:cNvSpPr>
          <p:nvPr/>
        </p:nvSpPr>
        <p:spPr bwMode="auto">
          <a:xfrm>
            <a:off x="3415698" y="4733769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38" name="Rectangle 16"/>
          <p:cNvSpPr>
            <a:spLocks noChangeAspect="1" noChangeArrowheads="1"/>
          </p:cNvSpPr>
          <p:nvPr/>
        </p:nvSpPr>
        <p:spPr bwMode="auto">
          <a:xfrm>
            <a:off x="4796426" y="4540680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39" name="Rectangle 16"/>
          <p:cNvSpPr>
            <a:spLocks noChangeAspect="1" noChangeArrowheads="1"/>
          </p:cNvSpPr>
          <p:nvPr/>
        </p:nvSpPr>
        <p:spPr bwMode="auto">
          <a:xfrm>
            <a:off x="4948826" y="4693080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sp>
        <p:nvSpPr>
          <p:cNvPr id="40" name="Rectangle 39"/>
          <p:cNvSpPr>
            <a:spLocks noChangeAspect="1" noChangeArrowheads="1"/>
          </p:cNvSpPr>
          <p:nvPr/>
        </p:nvSpPr>
        <p:spPr bwMode="auto">
          <a:xfrm>
            <a:off x="4796426" y="4845480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X</a:t>
            </a: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131460" y="4061862"/>
            <a:ext cx="1780336" cy="1523591"/>
            <a:chOff x="6992626" y="2084796"/>
            <a:chExt cx="1780336" cy="1523591"/>
          </a:xfrm>
        </p:grpSpPr>
        <p:sp>
          <p:nvSpPr>
            <p:cNvPr id="42" name="Cloud 41"/>
            <p:cNvSpPr/>
            <p:nvPr/>
          </p:nvSpPr>
          <p:spPr>
            <a:xfrm rot="1053757">
              <a:off x="6992626" y="2084796"/>
              <a:ext cx="1780336" cy="1523591"/>
            </a:xfrm>
            <a:prstGeom prst="cloud">
              <a:avLst/>
            </a:prstGeom>
            <a:blipFill dpi="0" rotWithShape="1">
              <a:blip r:embed="rId3" cstate="print">
                <a:alphaModFix amt="49000"/>
                <a:lum bright="100000" contrast="-100000"/>
              </a:blip>
              <a:srcRect/>
              <a:tile tx="0" ty="0" sx="100000" sy="100000" flip="none" algn="tl"/>
            </a:blipFill>
            <a:effectLst>
              <a:glow rad="190500">
                <a:schemeClr val="accent4">
                  <a:alpha val="9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7308304" y="2420888"/>
              <a:ext cx="335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7643838" y="2645296"/>
              <a:ext cx="335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7796238" y="2348880"/>
              <a:ext cx="335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8053076" y="2771636"/>
              <a:ext cx="335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7452320" y="2915652"/>
              <a:ext cx="335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X</a:t>
              </a:r>
            </a:p>
          </p:txBody>
        </p:sp>
      </p:grpSp>
      <p:sp>
        <p:nvSpPr>
          <p:cNvPr id="48" name="Rectangle 29"/>
          <p:cNvSpPr>
            <a:spLocks noChangeAspect="1" noChangeArrowheads="1"/>
          </p:cNvSpPr>
          <p:nvPr/>
        </p:nvSpPr>
        <p:spPr bwMode="auto">
          <a:xfrm>
            <a:off x="1040346" y="5433830"/>
            <a:ext cx="169462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Predisposed</a:t>
            </a:r>
            <a:endParaRPr lang="en-US" dirty="0">
              <a:latin typeface="+mj-lt"/>
            </a:endParaRPr>
          </a:p>
          <a:p>
            <a:pPr eaLnBrk="0" hangingPunct="0"/>
            <a:r>
              <a:rPr lang="en-US" dirty="0">
                <a:latin typeface="+mj-lt"/>
              </a:rPr>
              <a:t>Cell</a:t>
            </a:r>
          </a:p>
        </p:txBody>
      </p:sp>
      <p:sp>
        <p:nvSpPr>
          <p:cNvPr id="49" name="Rectangle 29"/>
          <p:cNvSpPr>
            <a:spLocks noChangeAspect="1" noChangeArrowheads="1"/>
          </p:cNvSpPr>
          <p:nvPr/>
        </p:nvSpPr>
        <p:spPr bwMode="auto">
          <a:xfrm>
            <a:off x="3313800" y="5403052"/>
            <a:ext cx="20931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Loss of Proper</a:t>
            </a:r>
          </a:p>
          <a:p>
            <a:pPr eaLnBrk="0" hangingPunct="0"/>
            <a:r>
              <a:rPr lang="en-US" sz="2000" dirty="0">
                <a:latin typeface="+mj-lt"/>
              </a:rPr>
              <a:t>Growth Control</a:t>
            </a:r>
          </a:p>
        </p:txBody>
      </p:sp>
      <p:sp>
        <p:nvSpPr>
          <p:cNvPr id="50" name="Rectangle 24"/>
          <p:cNvSpPr>
            <a:spLocks noChangeAspect="1" noChangeArrowheads="1"/>
          </p:cNvSpPr>
          <p:nvPr/>
        </p:nvSpPr>
        <p:spPr bwMode="auto">
          <a:xfrm>
            <a:off x="6942154" y="2954092"/>
            <a:ext cx="2222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Tumor Develops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5212" y="3821652"/>
            <a:ext cx="340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Hereditary cancer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-284343" y="1800995"/>
            <a:ext cx="720336" cy="100476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454579" y="6434539"/>
            <a:ext cx="4509565" cy="423461"/>
          </a:xfrm>
        </p:spPr>
        <p:txBody>
          <a:bodyPr/>
          <a:lstStyle/>
          <a:p>
            <a:pPr algn="ctr">
              <a:defRPr/>
            </a:pPr>
            <a:r>
              <a:rPr lang="en-US" sz="1200" dirty="0"/>
              <a:t>Credit: S. </a:t>
            </a:r>
            <a:r>
              <a:rPr lang="en-US" sz="1200" dirty="0" err="1"/>
              <a:t>Neilsen</a:t>
            </a:r>
            <a:r>
              <a:rPr lang="en-US" sz="1200" dirty="0"/>
              <a:t>, CGC U of Chicago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5830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65" y="1842885"/>
            <a:ext cx="689407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more precise cancer risk estimate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opportunity to be proactive: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targeted cancer treatment 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7215"/>
            <a:ext cx="7772400" cy="898525"/>
          </a:xfrm>
        </p:spPr>
        <p:txBody>
          <a:bodyPr/>
          <a:lstStyle/>
          <a:p>
            <a:r>
              <a:rPr lang="en-US" dirty="0"/>
              <a:t>Why would someone want to know if they have a hereditary cancer syndrome?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9486" y="3068157"/>
            <a:ext cx="68940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Increased cancer screening</a:t>
            </a:r>
          </a:p>
          <a:p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305609" y="3837598"/>
            <a:ext cx="68940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Risk reduction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Surgery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Medication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4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497"/>
            <a:ext cx="7772400" cy="898525"/>
          </a:xfrm>
        </p:spPr>
        <p:txBody>
          <a:bodyPr/>
          <a:lstStyle/>
          <a:p>
            <a:r>
              <a:rPr lang="en-US" dirty="0"/>
              <a:t>High Risk of Pancreas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41023"/>
            <a:ext cx="8443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Pancreatic Ductal Adenocarcinoma (PDAC) (94% pancreas ca)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General population ~1.5% lifetime risk of developing pancreatic cancer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High risk ~5% lifetime risk or 5 fold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Hereditary pancreas cancer (focus)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Familial pancreas cancer (at least 2 first degree relatives)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2142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ED5-6255-4AD1-A3D4-F9A766A1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38125"/>
            <a:ext cx="7772400" cy="898525"/>
          </a:xfrm>
        </p:spPr>
        <p:txBody>
          <a:bodyPr/>
          <a:lstStyle/>
          <a:p>
            <a:r>
              <a:rPr lang="en-US" dirty="0"/>
              <a:t>Genetics of Pancreas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B12EF-9FBA-44C6-94D7-8B2D01AEF306}"/>
              </a:ext>
            </a:extLst>
          </p:cNvPr>
          <p:cNvSpPr txBox="1"/>
          <p:nvPr/>
        </p:nvSpPr>
        <p:spPr>
          <a:xfrm>
            <a:off x="1357312" y="1652747"/>
            <a:ext cx="7786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Pancreas cancer: ~10% genetic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likely to be genetic if: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Young diagnosis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Family history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cancer history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All patients with pancreatic cancer should be offered genetic testing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4E028-5796-4471-AB71-9DDB73A96F72}"/>
              </a:ext>
            </a:extLst>
          </p:cNvPr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0648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AFB0-A323-42AF-BB13-7AA8DC45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 of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AA56E-198F-4A11-9940-6098544F402C}"/>
              </a:ext>
            </a:extLst>
          </p:cNvPr>
          <p:cNvSpPr txBox="1"/>
          <p:nvPr/>
        </p:nvSpPr>
        <p:spPr>
          <a:xfrm>
            <a:off x="1357312" y="1709897"/>
            <a:ext cx="6429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7-15% have a family history of melanoma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5-10% due to hereditary mutation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20-40% due to CDKN2A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Familial melanoma (2 first degree relatives or 3 or more cases on the same side of the family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53D4A-771E-4A81-AD43-D757B0F5E070}"/>
              </a:ext>
            </a:extLst>
          </p:cNvPr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81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B6E02-CE31-468A-9703-895F9CD40D7D}"/>
              </a:ext>
            </a:extLst>
          </p:cNvPr>
          <p:cNvSpPr txBox="1"/>
          <p:nvPr/>
        </p:nvSpPr>
        <p:spPr>
          <a:xfrm>
            <a:off x="1357311" y="2071847"/>
            <a:ext cx="64293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CDKN2A (FAMMM: Familial Atypical Multiple Mole Melanoma Syndrome)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0.3-0.4% patients with PDAC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BRCA2 (HBOC: Hereditary Breast and Ovarian Cancer Syndrome)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~5-9% patients with PDAC</a:t>
            </a:r>
          </a:p>
          <a:p>
            <a:endParaRPr lang="en-US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1A47B-FF59-4CE2-90B5-5B3EE4F5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9125"/>
            <a:ext cx="7772400" cy="898525"/>
          </a:xfrm>
        </p:spPr>
        <p:txBody>
          <a:bodyPr/>
          <a:lstStyle/>
          <a:p>
            <a:r>
              <a:rPr lang="en-US" dirty="0"/>
              <a:t>Inherited cancer predisposition syndromes: </a:t>
            </a:r>
            <a:br>
              <a:rPr lang="en-US" dirty="0"/>
            </a:br>
            <a:r>
              <a:rPr lang="en-US" dirty="0"/>
              <a:t>Pancreatic Cancer &amp; Melanoma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A62B5B3-F7D0-4372-BAA7-32E95AF0C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1283" y="6156053"/>
            <a:ext cx="3573114" cy="423461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 err="1"/>
              <a:t>Klatte</a:t>
            </a:r>
            <a:r>
              <a:rPr lang="en-US" sz="1200" dirty="0"/>
              <a:t> et al. Hereditary Pancreatic Cancer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26E74-E668-42BE-AC42-3F1178C66E2F}"/>
              </a:ext>
            </a:extLst>
          </p:cNvPr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9844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C6AB-C108-4E33-AF5C-278FCFB7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898525"/>
          </a:xfrm>
        </p:spPr>
        <p:txBody>
          <a:bodyPr/>
          <a:lstStyle/>
          <a:p>
            <a:r>
              <a:rPr lang="en-US" dirty="0"/>
              <a:t>Other Hereditary Pancreatic Cancer Syndromes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053D-05DB-4356-9A2D-06C4C0691A00}"/>
              </a:ext>
            </a:extLst>
          </p:cNvPr>
          <p:cNvSpPr txBox="1"/>
          <p:nvPr/>
        </p:nvSpPr>
        <p:spPr>
          <a:xfrm>
            <a:off x="2009775" y="1098550"/>
            <a:ext cx="512445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BRCA1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PALB2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Lynch Syndrome (</a:t>
            </a:r>
            <a:r>
              <a:rPr lang="en-US" sz="2400" i="1" dirty="0"/>
              <a:t>MSH1, MSH2, MSH6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Peutz-Jeghers</a:t>
            </a:r>
            <a:r>
              <a:rPr lang="en-US" sz="2400" dirty="0"/>
              <a:t> Syndrome (</a:t>
            </a:r>
            <a:r>
              <a:rPr lang="en-US" sz="2400" i="1" dirty="0"/>
              <a:t>STK11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 Fraumeni Syndrome (LFS)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Hereditary Pancreatitis (</a:t>
            </a:r>
            <a:r>
              <a:rPr lang="en-US" sz="2400" i="1" dirty="0"/>
              <a:t>PRSS1, SPINK1</a:t>
            </a:r>
            <a:r>
              <a:rPr lang="en-US" sz="2400" dirty="0"/>
              <a:t>)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9C410-675F-4083-99F6-FEE573355096}"/>
              </a:ext>
            </a:extLst>
          </p:cNvPr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9343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CDKN2A: Familial Atypical Multiple Mole Melanoma Syndrome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887" y="1919447"/>
            <a:ext cx="851223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Multiple melanocytic nevi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Increased risk of melanoma (28%–76%)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Age 30-45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Increased risk of pancreas cancer (&gt;15%)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 late 50s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38434" y="6228424"/>
            <a:ext cx="4733137" cy="533769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NCCN: Genetic/familial High-Risk Assessment: Breast, Ovarian, and Pancreatic</a:t>
            </a:r>
          </a:p>
          <a:p>
            <a:pPr>
              <a:defRPr/>
            </a:pPr>
            <a:r>
              <a:rPr lang="en-US" sz="1200" dirty="0"/>
              <a:t>Pauley et al. Front Oncol 2022</a:t>
            </a:r>
          </a:p>
        </p:txBody>
      </p:sp>
    </p:spTree>
    <p:extLst>
      <p:ext uri="{BB962C8B-B14F-4D97-AF65-F5344CB8AC3E}">
        <p14:creationId xmlns:p14="http://schemas.microsoft.com/office/powerpoint/2010/main" val="13995004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550"/>
            <a:ext cx="7772400" cy="89852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20" y="1068075"/>
            <a:ext cx="86321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Key insights on hereditary cancer syndromes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How genetics affect risk for pancreatic cancer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The genetic risk of melanoma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BRCA2 &amp; CDKN2A genes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Recommended screenings for those at risk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651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CDKN2A screening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85" y="1250951"/>
            <a:ext cx="84855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Pancreas screening starting at age 40 or 10 years younger than youngest affected relative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MRCP (magnetic resonance cholangiopancreatography) and EUS (endoscopic ultrasound)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Dermatology screening every 6 months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2338432" y="6228424"/>
            <a:ext cx="5948318" cy="5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+mj-lt"/>
              </a:rPr>
              <a:t>NCCN: Genetic/familial High-Risk Assessment: Breast, Ovarian, and Pancreatic</a:t>
            </a:r>
          </a:p>
          <a:p>
            <a:pPr algn="l"/>
            <a:r>
              <a:rPr lang="en-US" sz="1200" dirty="0">
                <a:latin typeface="+mj-lt"/>
              </a:rPr>
              <a:t>CAPS Guidelines (</a:t>
            </a:r>
            <a:r>
              <a:rPr lang="en-US" sz="1200" b="0" i="0" u="none" strike="noStrike" baseline="0" dirty="0">
                <a:latin typeface="+mj-lt"/>
              </a:rPr>
              <a:t>Cancer of the Pancreas Screening Program)</a:t>
            </a:r>
            <a:r>
              <a:rPr lang="en-US" sz="1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4310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85" y="870257"/>
            <a:ext cx="876161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Goal: pre-symptomatic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More likely to be early stage (I, II 70% v. 30%)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surgically </a:t>
            </a:r>
            <a:r>
              <a:rPr lang="en-US" sz="3000" dirty="0" err="1"/>
              <a:t>resectable</a:t>
            </a:r>
            <a:endParaRPr lang="en-US" sz="3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Less likely to be metastatic (27% v. 54%)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Improved 3 and 5 year survival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Median overall survival 62 months v. 8 months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5130"/>
            <a:ext cx="7772400" cy="898525"/>
          </a:xfrm>
        </p:spPr>
        <p:txBody>
          <a:bodyPr/>
          <a:lstStyle/>
          <a:p>
            <a:r>
              <a:rPr lang="en-US" dirty="0"/>
              <a:t>Screening Outcomes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19455" y="63808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9C48F-1243-45BE-B933-2DF3EE8BB5E4}"/>
              </a:ext>
            </a:extLst>
          </p:cNvPr>
          <p:cNvSpPr txBox="1"/>
          <p:nvPr/>
        </p:nvSpPr>
        <p:spPr>
          <a:xfrm>
            <a:off x="2285999" y="630552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Blackford et al. JAMA Oncol July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81026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1489" y="1627340"/>
            <a:ext cx="64293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Breast cancer &gt;60%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Ovarian cancer 13-29%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Pancreas cancer 5-10%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BRCA1 &lt;/=5%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Prostate cancer 19-61%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Melanoma (not available)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0762"/>
            <a:ext cx="7772400" cy="898525"/>
          </a:xfrm>
        </p:spPr>
        <p:txBody>
          <a:bodyPr/>
          <a:lstStyle/>
          <a:p>
            <a:r>
              <a:rPr lang="en-US" i="1" dirty="0"/>
              <a:t>BRCA2</a:t>
            </a:r>
            <a:r>
              <a:rPr lang="en-US" dirty="0"/>
              <a:t>: Hereditary Breast and Ovarian Cancer Syndrome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3123" y="6294223"/>
            <a:ext cx="4577754" cy="533769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NCCN: Genetic/familial High-Risk Assessment: Breast, Ovarian, Pancreas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210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49" y="26330"/>
            <a:ext cx="7772400" cy="898525"/>
          </a:xfrm>
        </p:spPr>
        <p:txBody>
          <a:bodyPr/>
          <a:lstStyle/>
          <a:p>
            <a:r>
              <a:rPr lang="en-US" dirty="0"/>
              <a:t>BRCA2: Screening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382" y="1490007"/>
            <a:ext cx="88946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Breast cancer: Annual mammogram and MRI (age 25) or risk reducing mastectomy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Ovarian cancer: bilateral </a:t>
            </a:r>
            <a:r>
              <a:rPr lang="en-US" sz="2800" dirty="0" err="1"/>
              <a:t>salpingo</a:t>
            </a:r>
            <a:r>
              <a:rPr lang="en-US" sz="2800" dirty="0"/>
              <a:t>-oophorectomy (age 40-45)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19455" y="6133601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947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FF12-8EE9-4319-9DCC-B066529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BRCA2: Screening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460C-1D6B-4043-AE6D-E383A78AE403}"/>
              </a:ext>
            </a:extLst>
          </p:cNvPr>
          <p:cNvSpPr txBox="1"/>
          <p:nvPr/>
        </p:nvSpPr>
        <p:spPr>
          <a:xfrm>
            <a:off x="285750" y="1250950"/>
            <a:ext cx="8572500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Pancreas: age 50+ IF family history, MRCP and EUS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ASGE guidelines consider screening for all age 50+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Screening outcomes – same data applies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Prostate cancer: PSA (age 40)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Melanoma: annual whole body skin exam with dermatology</a:t>
            </a:r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06AD9-420A-4C52-BAF1-45BE070BD495}"/>
              </a:ext>
            </a:extLst>
          </p:cNvPr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192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98525"/>
          </a:xfrm>
        </p:spPr>
        <p:txBody>
          <a:bodyPr/>
          <a:lstStyle/>
          <a:p>
            <a:r>
              <a:rPr lang="en-US" dirty="0"/>
              <a:t>Resources at Endeavor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92150"/>
            <a:ext cx="9060873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err="1"/>
              <a:t>Neaman</a:t>
            </a:r>
            <a:r>
              <a:rPr lang="en-US" sz="2800" dirty="0"/>
              <a:t> Center for Personalized Medicine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400" dirty="0">
                <a:latin typeface="+mj-lt"/>
              </a:rPr>
              <a:t>Hereditary cancer Genetic testing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	High risk cancer screening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	General Medical Genetics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High Risk Pancreas Clinic: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Dr. Allison </a:t>
            </a:r>
            <a:r>
              <a:rPr lang="en-US" sz="2400" dirty="0" err="1">
                <a:latin typeface="+mj-lt"/>
              </a:rPr>
              <a:t>DePersia</a:t>
            </a:r>
            <a:r>
              <a:rPr lang="en-US" sz="2400" dirty="0">
                <a:latin typeface="+mj-lt"/>
              </a:rPr>
              <a:t> &amp; Dr. Melissa Hogg</a:t>
            </a:r>
          </a:p>
          <a:p>
            <a:pPr>
              <a:lnSpc>
                <a:spcPct val="150000"/>
              </a:lnSpc>
            </a:pPr>
            <a:endParaRPr lang="en-US" sz="2400" u="sng" dirty="0"/>
          </a:p>
          <a:p>
            <a:pPr>
              <a:lnSpc>
                <a:spcPct val="150000"/>
              </a:lnSpc>
            </a:pPr>
            <a:r>
              <a:rPr lang="en-US" sz="2400" dirty="0"/>
              <a:t>1000 Central Street, Evanston, IL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Office phone: 847.570.1029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800" dirty="0"/>
          </a:p>
          <a:p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567055" y="6228424"/>
            <a:ext cx="2119745" cy="6295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8419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is 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312" y="1372160"/>
            <a:ext cx="710088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/>
              <a:t>~ 40% of men and women will develop cancer in their lifetime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3000" baseline="30000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/>
              <a:t>Most cancer is sporadic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3000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000" dirty="0"/>
              <a:t>Many factors affect cancer risk</a:t>
            </a:r>
          </a:p>
          <a:p>
            <a:endParaRPr lang="en-US" sz="2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11296" y="6411488"/>
            <a:ext cx="3573114" cy="423461"/>
          </a:xfrm>
        </p:spPr>
        <p:txBody>
          <a:bodyPr/>
          <a:lstStyle/>
          <a:p>
            <a:pPr algn="ctr">
              <a:defRPr/>
            </a:pPr>
            <a:r>
              <a:rPr lang="en-US" sz="1600" dirty="0"/>
              <a:t>American Cancer Society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679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23" y="136525"/>
            <a:ext cx="7772400" cy="898525"/>
          </a:xfrm>
        </p:spPr>
        <p:txBody>
          <a:bodyPr/>
          <a:lstStyle/>
          <a:p>
            <a:r>
              <a:rPr lang="en-US" dirty="0"/>
              <a:t>Cancer Risk Factors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423" y="1058386"/>
            <a:ext cx="854497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Environment 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occupational exposure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Lifestyle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smoking, alcohol consumption, BMI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Genetics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family history, inherited gene mutation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Medical History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pancreatitis</a:t>
            </a:r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495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24" y="126549"/>
            <a:ext cx="7772400" cy="898525"/>
          </a:xfrm>
        </p:spPr>
        <p:txBody>
          <a:bodyPr/>
          <a:lstStyle/>
          <a:p>
            <a:r>
              <a:rPr lang="en-US" dirty="0"/>
              <a:t>Genetics of Cancer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570886" y="5789972"/>
            <a:ext cx="3573114" cy="4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ヒラギノ角ゴ Pro W3" pitchFamily="116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err="1"/>
              <a:t>Cancer.gov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82581" y="814706"/>
            <a:ext cx="72072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5-10% of cancers are thought to be related to an inherited change in a gene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Mutation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“Hereditary cancer syndrome”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endParaRPr lang="en-US" sz="28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832989"/>
              </p:ext>
            </p:extLst>
          </p:nvPr>
        </p:nvGraphicFramePr>
        <p:xfrm>
          <a:off x="1793714" y="3431369"/>
          <a:ext cx="5333821" cy="40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4281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Familial cancer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29173" y="5827888"/>
            <a:ext cx="3573114" cy="423461"/>
          </a:xfrm>
        </p:spPr>
        <p:txBody>
          <a:bodyPr/>
          <a:lstStyle/>
          <a:p>
            <a:pPr algn="ctr">
              <a:defRPr/>
            </a:pPr>
            <a:r>
              <a:rPr lang="en-US" sz="1200" dirty="0"/>
              <a:t>Cancer.gov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67340"/>
            <a:ext cx="7992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Cancer that occurs in a person with a family history of disease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shared risk factors, genetics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72645"/>
              </p:ext>
            </p:extLst>
          </p:nvPr>
        </p:nvGraphicFramePr>
        <p:xfrm>
          <a:off x="1888495" y="3298665"/>
          <a:ext cx="5333821" cy="40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5479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14475"/>
            <a:ext cx="7772400" cy="898525"/>
          </a:xfrm>
        </p:spPr>
        <p:txBody>
          <a:bodyPr/>
          <a:lstStyle/>
          <a:p>
            <a:r>
              <a:rPr lang="en-US" dirty="0"/>
              <a:t>Hereditary Cancer Syndromes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720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664"/>
            <a:ext cx="7772400" cy="898525"/>
          </a:xfrm>
        </p:spPr>
        <p:txBody>
          <a:bodyPr/>
          <a:lstStyle/>
          <a:p>
            <a:r>
              <a:rPr lang="en-US" dirty="0"/>
              <a:t>Genetics</a:t>
            </a:r>
          </a:p>
        </p:txBody>
      </p:sp>
      <p:pic>
        <p:nvPicPr>
          <p:cNvPr id="5" name="Content Placeholder 5" descr="3.27_Gene_Protei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7691"/>
          <a:stretch/>
        </p:blipFill>
        <p:spPr>
          <a:xfrm>
            <a:off x="-184720" y="1251224"/>
            <a:ext cx="9530126" cy="564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42589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454579" y="6434539"/>
            <a:ext cx="4509565" cy="423461"/>
          </a:xfrm>
        </p:spPr>
        <p:txBody>
          <a:bodyPr/>
          <a:lstStyle/>
          <a:p>
            <a:pPr algn="ctr">
              <a:defRPr/>
            </a:pPr>
            <a:r>
              <a:rPr lang="en-US" sz="1200" dirty="0"/>
              <a:t>https://</a:t>
            </a:r>
            <a:r>
              <a:rPr lang="en-US" sz="1200" dirty="0" err="1"/>
              <a:t>geneed.nlm.nih.gov</a:t>
            </a:r>
            <a:endParaRPr lang="en-US" sz="1200" dirty="0"/>
          </a:p>
        </p:txBody>
      </p:sp>
      <p:pic>
        <p:nvPicPr>
          <p:cNvPr id="5" name="Picture 4" descr="acgt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9" y="590665"/>
            <a:ext cx="5873131" cy="5873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43971"/>
            <a:ext cx="7772400" cy="898525"/>
          </a:xfrm>
        </p:spPr>
        <p:txBody>
          <a:bodyPr/>
          <a:lstStyle/>
          <a:p>
            <a:r>
              <a:rPr lang="en-US" dirty="0"/>
              <a:t>Genes are pieces of DNA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253" y="1206687"/>
            <a:ext cx="5684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DNA = “manual”, instructs cells to make proteins that control cell function, growth, replication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7720" y="2802373"/>
            <a:ext cx="4752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Genes = “chapters” that DNA is divided into, provide</a:t>
            </a:r>
          </a:p>
          <a:p>
            <a:r>
              <a:rPr lang="en-US" sz="2800" dirty="0"/>
              <a:t>     instructions for a</a:t>
            </a:r>
          </a:p>
          <a:p>
            <a:r>
              <a:rPr lang="en-US" sz="2800" dirty="0"/>
              <a:t>     specific protein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9949" y="5640225"/>
            <a:ext cx="155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Letter code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67055" y="5902036"/>
            <a:ext cx="2244436" cy="9559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20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Color Handout Template">
  <a:themeElements>
    <a:clrScheme name="Color Handout Template 13">
      <a:dk1>
        <a:srgbClr val="000000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olor Handout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lor Handou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06CEF6015A54698CACAA741006461" ma:contentTypeVersion="18" ma:contentTypeDescription="Create a new document." ma:contentTypeScope="" ma:versionID="d88192ab016d3a51b259bec41822831f">
  <xsd:schema xmlns:xsd="http://www.w3.org/2001/XMLSchema" xmlns:xs="http://www.w3.org/2001/XMLSchema" xmlns:p="http://schemas.microsoft.com/office/2006/metadata/properties" xmlns:ns2="c10ce608-bfc6-4c6e-992d-19f301278695" xmlns:ns3="febf85d9-778e-410c-b750-637fa59474f8" targetNamespace="http://schemas.microsoft.com/office/2006/metadata/properties" ma:root="true" ma:fieldsID="7eb0b329481c14edd1f3d3afb11f05c8" ns2:_="" ns3:_="">
    <xsd:import namespace="c10ce608-bfc6-4c6e-992d-19f301278695"/>
    <xsd:import namespace="febf85d9-778e-410c-b750-637fa5947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ce608-bfc6-4c6e-992d-19f301278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8d0b46-812c-457b-95a5-65519cd8a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f85d9-778e-410c-b750-637fa5947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5b51e5-e79d-46bb-83eb-c04c6b43a246}" ma:internalName="TaxCatchAll" ma:showField="CatchAllData" ma:web="febf85d9-778e-410c-b750-637fa5947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8E0EC-634C-429F-B8AA-3F50B5049F4E}"/>
</file>

<file path=customXml/itemProps2.xml><?xml version="1.0" encoding="utf-8"?>
<ds:datastoreItem xmlns:ds="http://schemas.openxmlformats.org/officeDocument/2006/customXml" ds:itemID="{B36EB2AE-DE65-4CEF-8A9F-FA403B6B3969}"/>
</file>

<file path=docProps/app.xml><?xml version="1.0" encoding="utf-8"?>
<Properties xmlns="http://schemas.openxmlformats.org/officeDocument/2006/extended-properties" xmlns:vt="http://schemas.openxmlformats.org/officeDocument/2006/docPropsVTypes">
  <Template>Color Handout Template</Template>
  <TotalTime>12795</TotalTime>
  <Words>1005</Words>
  <Application>Microsoft Office PowerPoint</Application>
  <PresentationFormat>On-screen Show (4:3)</PresentationFormat>
  <Paragraphs>224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Ebrima</vt:lpstr>
      <vt:lpstr>Gulliver</vt:lpstr>
      <vt:lpstr>Times New Roman</vt:lpstr>
      <vt:lpstr>Color Handout Template</vt:lpstr>
      <vt:lpstr>Pancreatic Cancer and Melanoma: 5 Facts You Need to Know</vt:lpstr>
      <vt:lpstr>Objectives</vt:lpstr>
      <vt:lpstr>Cancer is common</vt:lpstr>
      <vt:lpstr>Cancer Risk Factors</vt:lpstr>
      <vt:lpstr>Genetics of Cancer</vt:lpstr>
      <vt:lpstr>Familial cancer </vt:lpstr>
      <vt:lpstr>Hereditary Cancer Syndromes</vt:lpstr>
      <vt:lpstr>Genetics</vt:lpstr>
      <vt:lpstr>Genes are pieces of DNA</vt:lpstr>
      <vt:lpstr>PowerPoint Presentation</vt:lpstr>
      <vt:lpstr>Genetic Mutation</vt:lpstr>
      <vt:lpstr>How Cancer Forms</vt:lpstr>
      <vt:lpstr>Why would someone want to know if they have a hereditary cancer syndrome?</vt:lpstr>
      <vt:lpstr>High Risk of Pancreas Cancer</vt:lpstr>
      <vt:lpstr>Genetics of Pancreas Cancer</vt:lpstr>
      <vt:lpstr>Genetics of Melanoma</vt:lpstr>
      <vt:lpstr>Inherited cancer predisposition syndromes:  Pancreatic Cancer &amp; Melanoma</vt:lpstr>
      <vt:lpstr>Other Hereditary Pancreatic Cancer Syndromes</vt:lpstr>
      <vt:lpstr>CDKN2A: Familial Atypical Multiple Mole Melanoma Syndrome</vt:lpstr>
      <vt:lpstr>CDKN2A screening</vt:lpstr>
      <vt:lpstr>Screening Outcomes </vt:lpstr>
      <vt:lpstr>BRCA2: Hereditary Breast and Ovarian Cancer Syndrome </vt:lpstr>
      <vt:lpstr>BRCA2: Screening </vt:lpstr>
      <vt:lpstr>BRCA2: Screening </vt:lpstr>
      <vt:lpstr>Resources at Endeavor Health</vt:lpstr>
    </vt:vector>
  </TitlesOfParts>
  <Company>ENH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S. Lulla</dc:creator>
  <cp:lastModifiedBy>DePersia, Allison</cp:lastModifiedBy>
  <cp:revision>1036</cp:revision>
  <cp:lastPrinted>2015-04-16T19:36:48Z</cp:lastPrinted>
  <dcterms:created xsi:type="dcterms:W3CDTF">2008-09-26T19:24:21Z</dcterms:created>
  <dcterms:modified xsi:type="dcterms:W3CDTF">2024-08-21T20:28:56Z</dcterms:modified>
</cp:coreProperties>
</file>